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9"/>
  </p:notesMasterIdLst>
  <p:handoutMasterIdLst>
    <p:handoutMasterId r:id="rId30"/>
  </p:handoutMasterIdLst>
  <p:sldIdLst>
    <p:sldId id="263" r:id="rId2"/>
    <p:sldId id="256" r:id="rId3"/>
    <p:sldId id="257" r:id="rId4"/>
    <p:sldId id="274" r:id="rId5"/>
    <p:sldId id="284" r:id="rId6"/>
    <p:sldId id="275" r:id="rId7"/>
    <p:sldId id="288" r:id="rId8"/>
    <p:sldId id="287" r:id="rId9"/>
    <p:sldId id="296" r:id="rId10"/>
    <p:sldId id="319" r:id="rId11"/>
    <p:sldId id="297" r:id="rId12"/>
    <p:sldId id="336" r:id="rId13"/>
    <p:sldId id="337" r:id="rId14"/>
    <p:sldId id="338" r:id="rId15"/>
    <p:sldId id="341" r:id="rId16"/>
    <p:sldId id="343" r:id="rId17"/>
    <p:sldId id="328" r:id="rId18"/>
    <p:sldId id="339" r:id="rId19"/>
    <p:sldId id="333" r:id="rId20"/>
    <p:sldId id="344" r:id="rId21"/>
    <p:sldId id="346" r:id="rId22"/>
    <p:sldId id="330" r:id="rId23"/>
    <p:sldId id="340" r:id="rId24"/>
    <p:sldId id="342" r:id="rId25"/>
    <p:sldId id="326" r:id="rId26"/>
    <p:sldId id="302" r:id="rId27"/>
    <p:sldId id="278" r:id="rId28"/>
  </p:sldIdLst>
  <p:sldSz cx="9144000" cy="6858000" type="screen4x3"/>
  <p:notesSz cx="6858000" cy="93122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63AB8175-C465-4270-982A-22ED6F942463}">
          <p14:sldIdLst>
            <p14:sldId id="263"/>
            <p14:sldId id="256"/>
            <p14:sldId id="257"/>
            <p14:sldId id="274"/>
            <p14:sldId id="284"/>
            <p14:sldId id="275"/>
            <p14:sldId id="288"/>
            <p14:sldId id="287"/>
            <p14:sldId id="296"/>
            <p14:sldId id="319"/>
            <p14:sldId id="297"/>
            <p14:sldId id="336"/>
            <p14:sldId id="337"/>
            <p14:sldId id="338"/>
            <p14:sldId id="341"/>
            <p14:sldId id="343"/>
            <p14:sldId id="328"/>
            <p14:sldId id="339"/>
            <p14:sldId id="333"/>
            <p14:sldId id="344"/>
            <p14:sldId id="346"/>
            <p14:sldId id="330"/>
            <p14:sldId id="340"/>
            <p14:sldId id="342"/>
            <p14:sldId id="326"/>
            <p14:sldId id="302"/>
            <p14:sldId id="278"/>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8BFC9"/>
    <a:srgbClr val="CCCCFF"/>
    <a:srgbClr val="CC99FF"/>
    <a:srgbClr val="00FF99"/>
    <a:srgbClr val="519762"/>
    <a:srgbClr val="5B8D67"/>
    <a:srgbClr val="589075"/>
    <a:srgbClr val="5B8C8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84" autoAdjust="0"/>
    <p:restoredTop sz="95630" autoAdjust="0"/>
  </p:normalViewPr>
  <p:slideViewPr>
    <p:cSldViewPr>
      <p:cViewPr>
        <p:scale>
          <a:sx n="81" d="100"/>
          <a:sy n="81" d="100"/>
        </p:scale>
        <p:origin x="-1038" y="-72"/>
      </p:cViewPr>
      <p:guideLst>
        <p:guide orient="horz" pos="2160"/>
        <p:guide pos="2880"/>
      </p:guideLst>
    </p:cSldViewPr>
  </p:slideViewPr>
  <p:notesTextViewPr>
    <p:cViewPr>
      <p:scale>
        <a:sx n="1" d="1"/>
        <a:sy n="1" d="1"/>
      </p:scale>
      <p:origin x="0" y="0"/>
    </p:cViewPr>
  </p:notesTextViewPr>
  <p:sorterViewPr>
    <p:cViewPr>
      <p:scale>
        <a:sx n="100" d="100"/>
        <a:sy n="100" d="100"/>
      </p:scale>
      <p:origin x="0" y="5886"/>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71800" cy="465059"/>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1"/>
            <a:ext cx="2971800" cy="465059"/>
          </a:xfrm>
          <a:prstGeom prst="rect">
            <a:avLst/>
          </a:prstGeom>
        </p:spPr>
        <p:txBody>
          <a:bodyPr vert="horz" lIns="91440" tIns="45720" rIns="91440" bIns="45720" rtlCol="0"/>
          <a:lstStyle>
            <a:lvl1pPr algn="r">
              <a:defRPr sz="1200"/>
            </a:lvl1pPr>
          </a:lstStyle>
          <a:p>
            <a:fld id="{7287EF5C-9F7B-400C-A7DE-076AB9439466}" type="datetimeFigureOut">
              <a:rPr lang="en-US" smtClean="0"/>
              <a:t>10/23/2012</a:t>
            </a:fld>
            <a:endParaRPr lang="en-US" dirty="0"/>
          </a:p>
        </p:txBody>
      </p:sp>
      <p:sp>
        <p:nvSpPr>
          <p:cNvPr id="4" name="Footer Placeholder 3"/>
          <p:cNvSpPr>
            <a:spLocks noGrp="1"/>
          </p:cNvSpPr>
          <p:nvPr>
            <p:ph type="ftr" sz="quarter" idx="2"/>
          </p:nvPr>
        </p:nvSpPr>
        <p:spPr>
          <a:xfrm>
            <a:off x="0" y="8845631"/>
            <a:ext cx="2971800" cy="465058"/>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845631"/>
            <a:ext cx="2971800" cy="465058"/>
          </a:xfrm>
          <a:prstGeom prst="rect">
            <a:avLst/>
          </a:prstGeom>
        </p:spPr>
        <p:txBody>
          <a:bodyPr vert="horz" lIns="91440" tIns="45720" rIns="91440" bIns="45720" rtlCol="0" anchor="b"/>
          <a:lstStyle>
            <a:lvl1pPr algn="r">
              <a:defRPr sz="1200"/>
            </a:lvl1pPr>
          </a:lstStyle>
          <a:p>
            <a:fld id="{D732AB76-BFEB-4E03-A68C-04566102DEA8}" type="slidenum">
              <a:rPr lang="en-US" smtClean="0"/>
              <a:t>‹#›</a:t>
            </a:fld>
            <a:endParaRPr lang="en-US" dirty="0"/>
          </a:p>
        </p:txBody>
      </p:sp>
    </p:spTree>
    <p:extLst>
      <p:ext uri="{BB962C8B-B14F-4D97-AF65-F5344CB8AC3E}">
        <p14:creationId xmlns:p14="http://schemas.microsoft.com/office/powerpoint/2010/main" val="144663964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614"/>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65614"/>
          </a:xfrm>
          <a:prstGeom prst="rect">
            <a:avLst/>
          </a:prstGeom>
        </p:spPr>
        <p:txBody>
          <a:bodyPr vert="horz" lIns="91440" tIns="45720" rIns="91440" bIns="45720" rtlCol="0"/>
          <a:lstStyle>
            <a:lvl1pPr algn="r">
              <a:defRPr sz="1200"/>
            </a:lvl1pPr>
          </a:lstStyle>
          <a:p>
            <a:fld id="{E0D46892-6ACD-432A-ABF2-DF3D864F0384}" type="datetimeFigureOut">
              <a:rPr lang="en-US" smtClean="0"/>
              <a:t>10/23/2012</a:t>
            </a:fld>
            <a:endParaRPr lang="en-US" dirty="0"/>
          </a:p>
        </p:txBody>
      </p:sp>
      <p:sp>
        <p:nvSpPr>
          <p:cNvPr id="4" name="Slide Image Placeholder 3"/>
          <p:cNvSpPr>
            <a:spLocks noGrp="1" noRot="1" noChangeAspect="1"/>
          </p:cNvSpPr>
          <p:nvPr>
            <p:ph type="sldImg" idx="2"/>
          </p:nvPr>
        </p:nvSpPr>
        <p:spPr>
          <a:xfrm>
            <a:off x="1101725" y="698500"/>
            <a:ext cx="4654550" cy="34925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23332"/>
            <a:ext cx="5486400" cy="4190523"/>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5046"/>
            <a:ext cx="2971800" cy="465614"/>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845046"/>
            <a:ext cx="2971800" cy="465614"/>
          </a:xfrm>
          <a:prstGeom prst="rect">
            <a:avLst/>
          </a:prstGeom>
        </p:spPr>
        <p:txBody>
          <a:bodyPr vert="horz" lIns="91440" tIns="45720" rIns="91440" bIns="45720" rtlCol="0" anchor="b"/>
          <a:lstStyle>
            <a:lvl1pPr algn="r">
              <a:defRPr sz="1200"/>
            </a:lvl1pPr>
          </a:lstStyle>
          <a:p>
            <a:fld id="{E66CA131-2B80-4AEA-878D-FBC8B79C7161}" type="slidenum">
              <a:rPr lang="en-US" smtClean="0"/>
              <a:t>‹#›</a:t>
            </a:fld>
            <a:endParaRPr lang="en-US" dirty="0"/>
          </a:p>
        </p:txBody>
      </p:sp>
    </p:spTree>
    <p:extLst>
      <p:ext uri="{BB962C8B-B14F-4D97-AF65-F5344CB8AC3E}">
        <p14:creationId xmlns:p14="http://schemas.microsoft.com/office/powerpoint/2010/main" val="11942056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defRPr>
            </a:lvl1pPr>
            <a:lvl2pPr marL="742950" indent="-285750" eaLnBrk="0" hangingPunct="0">
              <a:defRPr sz="2000">
                <a:solidFill>
                  <a:schemeClr val="tx1"/>
                </a:solidFill>
                <a:latin typeface="Arial" pitchFamily="34" charset="0"/>
              </a:defRPr>
            </a:lvl2pPr>
            <a:lvl3pPr marL="1143000" indent="-228600" eaLnBrk="0" hangingPunct="0">
              <a:defRPr sz="2000">
                <a:solidFill>
                  <a:schemeClr val="tx1"/>
                </a:solidFill>
                <a:latin typeface="Arial" pitchFamily="34" charset="0"/>
              </a:defRPr>
            </a:lvl3pPr>
            <a:lvl4pPr marL="1600200" indent="-228600" eaLnBrk="0" hangingPunct="0">
              <a:defRPr sz="2000">
                <a:solidFill>
                  <a:schemeClr val="tx1"/>
                </a:solidFill>
                <a:latin typeface="Arial" pitchFamily="34" charset="0"/>
              </a:defRPr>
            </a:lvl4pPr>
            <a:lvl5pPr marL="2057400" indent="-228600" eaLnBrk="0" hangingPunct="0">
              <a:defRPr sz="2000">
                <a:solidFill>
                  <a:schemeClr val="tx1"/>
                </a:solidFill>
                <a:latin typeface="Arial" pitchFamily="34" charset="0"/>
              </a:defRPr>
            </a:lvl5pPr>
            <a:lvl6pPr marL="2514600" indent="-228600" algn="ctr" eaLnBrk="0" fontAlgn="base" hangingPunct="0">
              <a:spcBef>
                <a:spcPct val="0"/>
              </a:spcBef>
              <a:spcAft>
                <a:spcPct val="0"/>
              </a:spcAft>
              <a:defRPr sz="2000">
                <a:solidFill>
                  <a:schemeClr val="tx1"/>
                </a:solidFill>
                <a:latin typeface="Arial" pitchFamily="34" charset="0"/>
              </a:defRPr>
            </a:lvl6pPr>
            <a:lvl7pPr marL="2971800" indent="-228600" algn="ctr" eaLnBrk="0" fontAlgn="base" hangingPunct="0">
              <a:spcBef>
                <a:spcPct val="0"/>
              </a:spcBef>
              <a:spcAft>
                <a:spcPct val="0"/>
              </a:spcAft>
              <a:defRPr sz="2000">
                <a:solidFill>
                  <a:schemeClr val="tx1"/>
                </a:solidFill>
                <a:latin typeface="Arial" pitchFamily="34" charset="0"/>
              </a:defRPr>
            </a:lvl7pPr>
            <a:lvl8pPr marL="3429000" indent="-228600" algn="ctr" eaLnBrk="0" fontAlgn="base" hangingPunct="0">
              <a:spcBef>
                <a:spcPct val="0"/>
              </a:spcBef>
              <a:spcAft>
                <a:spcPct val="0"/>
              </a:spcAft>
              <a:defRPr sz="2000">
                <a:solidFill>
                  <a:schemeClr val="tx1"/>
                </a:solidFill>
                <a:latin typeface="Arial" pitchFamily="34" charset="0"/>
              </a:defRPr>
            </a:lvl8pPr>
            <a:lvl9pPr marL="3886200" indent="-228600" algn="ctr" eaLnBrk="0" fontAlgn="base" hangingPunct="0">
              <a:spcBef>
                <a:spcPct val="0"/>
              </a:spcBef>
              <a:spcAft>
                <a:spcPct val="0"/>
              </a:spcAft>
              <a:defRPr sz="2000">
                <a:solidFill>
                  <a:schemeClr val="tx1"/>
                </a:solidFill>
                <a:latin typeface="Arial" pitchFamily="34" charset="0"/>
              </a:defRPr>
            </a:lvl9pPr>
          </a:lstStyle>
          <a:p>
            <a:pPr eaLnBrk="1" hangingPunct="1"/>
            <a:fld id="{92A9BA4E-7C6A-4845-86F5-6DF83E5554BE}" type="slidenum">
              <a:rPr lang="en-US" sz="1200" smtClean="0"/>
              <a:pPr eaLnBrk="1" hangingPunct="1"/>
              <a:t>1</a:t>
            </a:fld>
            <a:endParaRPr lang="en-US" sz="1200" dirty="0" smtClean="0"/>
          </a:p>
        </p:txBody>
      </p:sp>
      <p:sp>
        <p:nvSpPr>
          <p:cNvPr id="48131" name="Rectangle 2"/>
          <p:cNvSpPr>
            <a:spLocks noGrp="1" noRot="1" noChangeAspect="1" noChangeArrowheads="1" noTextEdit="1"/>
          </p:cNvSpPr>
          <p:nvPr>
            <p:ph type="sldImg"/>
          </p:nvPr>
        </p:nvSpPr>
        <p:spPr>
          <a:solidFill>
            <a:srgbClr val="FFFFFF"/>
          </a:solidFill>
          <a:ln/>
        </p:spPr>
      </p:sp>
      <p:sp>
        <p:nvSpPr>
          <p:cNvPr id="48132" name="Rectangle 3"/>
          <p:cNvSpPr>
            <a:spLocks noGrp="1" noChangeArrowheads="1"/>
          </p:cNvSpPr>
          <p:nvPr>
            <p:ph type="body" idx="1"/>
          </p:nvPr>
        </p:nvSpPr>
        <p:spPr>
          <a:xfrm>
            <a:off x="914400" y="4423610"/>
            <a:ext cx="5029200" cy="4191872"/>
          </a:xfrm>
          <a:solidFill>
            <a:srgbClr val="FFFFFF"/>
          </a:solidFill>
          <a:ln>
            <a:solidFill>
              <a:srgbClr val="000000"/>
            </a:solidFill>
          </a:ln>
        </p:spPr>
        <p:txBody>
          <a:bodyPr/>
          <a:lstStyle/>
          <a:p>
            <a:pPr eaLnBrk="1" hangingPunct="1"/>
            <a:endParaRPr lang="en-US" dirty="0" smtClean="0">
              <a:latin typeface="Arial"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66CA131-2B80-4AEA-878D-FBC8B79C7161}" type="slidenum">
              <a:rPr lang="en-US" smtClean="0"/>
              <a:t>11</a:t>
            </a:fld>
            <a:endParaRPr lang="en-US" dirty="0"/>
          </a:p>
        </p:txBody>
      </p:sp>
    </p:spTree>
    <p:extLst>
      <p:ext uri="{BB962C8B-B14F-4D97-AF65-F5344CB8AC3E}">
        <p14:creationId xmlns:p14="http://schemas.microsoft.com/office/powerpoint/2010/main" val="32586273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52FF8A6F-1AFC-42AE-BC45-CA7B5022C7DC}" type="datetimeFigureOut">
              <a:rPr lang="en-US" smtClean="0"/>
              <a:t>10/23/2012</a:t>
            </a:fld>
            <a:endParaRPr lang="en-US" dirty="0"/>
          </a:p>
        </p:txBody>
      </p:sp>
      <p:sp>
        <p:nvSpPr>
          <p:cNvPr id="17" name="Footer Placeholder 16"/>
          <p:cNvSpPr>
            <a:spLocks noGrp="1"/>
          </p:cNvSpPr>
          <p:nvPr>
            <p:ph type="ftr" sz="quarter" idx="11"/>
          </p:nvPr>
        </p:nvSpPr>
        <p:spPr/>
        <p:txBody>
          <a:bodyPr/>
          <a:lstStyle/>
          <a:p>
            <a:endParaRPr lang="en-US" dirty="0"/>
          </a:p>
        </p:txBody>
      </p:sp>
      <p:sp>
        <p:nvSpPr>
          <p:cNvPr id="29" name="Slide Number Placeholder 28"/>
          <p:cNvSpPr>
            <a:spLocks noGrp="1"/>
          </p:cNvSpPr>
          <p:nvPr>
            <p:ph type="sldNum" sz="quarter" idx="12"/>
          </p:nvPr>
        </p:nvSpPr>
        <p:spPr/>
        <p:txBody>
          <a:bodyPr/>
          <a:lstStyle/>
          <a:p>
            <a:fld id="{06DFAF74-10C4-470B-ACE9-386BC635DDA8}" type="slidenum">
              <a:rPr lang="en-US" smtClean="0"/>
              <a:t>‹#›</a:t>
            </a:fld>
            <a:endParaRPr lang="en-US" dirty="0"/>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2FF8A6F-1AFC-42AE-BC45-CA7B5022C7DC}" type="datetimeFigureOut">
              <a:rPr lang="en-US" smtClean="0"/>
              <a:t>10/23/2012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6DFAF74-10C4-470B-ACE9-386BC635DDA8}"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2FF8A6F-1AFC-42AE-BC45-CA7B5022C7DC}" type="datetimeFigureOut">
              <a:rPr lang="en-US" smtClean="0"/>
              <a:t>10/23/2012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6DFAF74-10C4-470B-ACE9-386BC635DDA8}"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2FF8A6F-1AFC-42AE-BC45-CA7B5022C7DC}" type="datetimeFigureOut">
              <a:rPr lang="en-US" smtClean="0"/>
              <a:t>10/23/2012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6DFAF74-10C4-470B-ACE9-386BC635DDA8}"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52FF8A6F-1AFC-42AE-BC45-CA7B5022C7DC}" type="datetimeFigureOut">
              <a:rPr lang="en-US" smtClean="0"/>
              <a:t>10/23/2012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7924800" y="6416675"/>
            <a:ext cx="762000" cy="365125"/>
          </a:xfrm>
        </p:spPr>
        <p:txBody>
          <a:bodyPr/>
          <a:lstStyle/>
          <a:p>
            <a:fld id="{06DFAF74-10C4-470B-ACE9-386BC635DDA8}" type="slidenum">
              <a:rPr lang="en-US" smtClean="0"/>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2FF8A6F-1AFC-42AE-BC45-CA7B5022C7DC}" type="datetimeFigureOut">
              <a:rPr lang="en-US" smtClean="0"/>
              <a:t>10/23/2012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6DFAF74-10C4-470B-ACE9-386BC635DDA8}"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52FF8A6F-1AFC-42AE-BC45-CA7B5022C7DC}" type="datetimeFigureOut">
              <a:rPr lang="en-US" smtClean="0"/>
              <a:t>10/23/2012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06DFAF74-10C4-470B-ACE9-386BC635DDA8}"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2FF8A6F-1AFC-42AE-BC45-CA7B5022C7DC}" type="datetimeFigureOut">
              <a:rPr lang="en-US" smtClean="0"/>
              <a:t>10/23/2012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06DFAF74-10C4-470B-ACE9-386BC635DDA8}"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2FF8A6F-1AFC-42AE-BC45-CA7B5022C7DC}" type="datetimeFigureOut">
              <a:rPr lang="en-US" smtClean="0"/>
              <a:t>10/23/2012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06DFAF74-10C4-470B-ACE9-386BC635DDA8}"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2FF8A6F-1AFC-42AE-BC45-CA7B5022C7DC}" type="datetimeFigureOut">
              <a:rPr lang="en-US" smtClean="0"/>
              <a:t>10/23/2012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6DFAF74-10C4-470B-ACE9-386BC635DDA8}" type="slidenum">
              <a:rPr lang="en-US" smtClean="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dirty="0"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52FF8A6F-1AFC-42AE-BC45-CA7B5022C7DC}" type="datetimeFigureOut">
              <a:rPr lang="en-US" smtClean="0"/>
              <a:t>10/23/2012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6DFAF74-10C4-470B-ACE9-386BC635DDA8}" type="slidenum">
              <a:rPr lang="en-US" smtClean="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52FF8A6F-1AFC-42AE-BC45-CA7B5022C7DC}" type="datetimeFigureOut">
              <a:rPr lang="en-US" smtClean="0"/>
              <a:t>10/23/2012</a:t>
            </a:fld>
            <a:endParaRPr lang="en-US" dirty="0"/>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dirty="0"/>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06DFAF74-10C4-470B-ACE9-386BC635DDA8}" type="slidenum">
              <a:rPr lang="en-US" smtClean="0"/>
              <a:t>‹#›</a:t>
            </a:fld>
            <a:endParaRPr lang="en-US" dirty="0"/>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mailto:moely@tulane.edu" TargetMode="External"/><Relationship Id="rId2" Type="http://schemas.openxmlformats.org/officeDocument/2006/relationships/hyperlink" Target="mailto:vilustr@tulane.edu" TargetMode="External"/><Relationship Id="rId1" Type="http://schemas.openxmlformats.org/officeDocument/2006/relationships/slideLayout" Target="../slideLayouts/slideLayout2.xml"/><Relationship Id="rId4" Type="http://schemas.openxmlformats.org/officeDocument/2006/relationships/hyperlink" Target="http://www.tulane.edu/cps" TargetMode="External"/></Relationships>
</file>

<file path=ppt/slides/_rels/slide27.xml.rels><?xml version="1.0" encoding="UTF-8" standalone="yes"?>
<Relationships xmlns="http://schemas.openxmlformats.org/package/2006/relationships"><Relationship Id="rId2" Type="http://schemas.openxmlformats.org/officeDocument/2006/relationships/hyperlink" Target="http://www.tulane.edu/cps"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endParaRPr lang="en-US" dirty="0" smtClean="0"/>
          </a:p>
        </p:txBody>
      </p:sp>
      <p:sp>
        <p:nvSpPr>
          <p:cNvPr id="7171" name="Rectangle 3"/>
          <p:cNvSpPr>
            <a:spLocks noGrp="1" noChangeArrowheads="1"/>
          </p:cNvSpPr>
          <p:nvPr>
            <p:ph idx="1"/>
          </p:nvPr>
        </p:nvSpPr>
        <p:spPr/>
        <p:txBody>
          <a:bodyPr/>
          <a:lstStyle/>
          <a:p>
            <a:pPr eaLnBrk="1" hangingPunct="1"/>
            <a:endParaRPr lang="en-US" dirty="0" smtClean="0"/>
          </a:p>
        </p:txBody>
      </p:sp>
      <p:pic>
        <p:nvPicPr>
          <p:cNvPr id="7172" name="Picture 4" descr="Untitled-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28600"/>
            <a:ext cx="9144000" cy="5973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3" name="Rectangle 5"/>
          <p:cNvSpPr>
            <a:spLocks noChangeArrowheads="1"/>
          </p:cNvSpPr>
          <p:nvPr/>
        </p:nvSpPr>
        <p:spPr bwMode="auto">
          <a:xfrm>
            <a:off x="0" y="0"/>
            <a:ext cx="9144000" cy="304800"/>
          </a:xfrm>
          <a:prstGeom prst="rect">
            <a:avLst/>
          </a:prstGeom>
          <a:solidFill>
            <a:srgbClr val="0E460A"/>
          </a:solidFill>
          <a:ln w="9525">
            <a:solidFill>
              <a:schemeClr val="tx1"/>
            </a:solidFill>
            <a:miter lim="800000"/>
            <a:headEnd/>
            <a:tailEnd/>
          </a:ln>
        </p:spPr>
        <p:txBody>
          <a:bodyPr wrap="none" anchor="ctr"/>
          <a:lstStyle/>
          <a:p>
            <a:pPr eaLnBrk="0" hangingPunct="0"/>
            <a:endParaRPr lang="en-US" sz="2400" dirty="0">
              <a:solidFill>
                <a:srgbClr val="0E460A"/>
              </a:solidFill>
              <a:effectLst/>
              <a:ea typeface="ＭＳ Ｐゴシック" pitchFamily="34" charset="-128"/>
            </a:endParaRPr>
          </a:p>
        </p:txBody>
      </p:sp>
      <p:sp>
        <p:nvSpPr>
          <p:cNvPr id="142342" name="Rectangle 6"/>
          <p:cNvSpPr>
            <a:spLocks noChangeArrowheads="1"/>
          </p:cNvSpPr>
          <p:nvPr/>
        </p:nvSpPr>
        <p:spPr bwMode="auto">
          <a:xfrm>
            <a:off x="0" y="6096000"/>
            <a:ext cx="9144000" cy="762000"/>
          </a:xfrm>
          <a:prstGeom prst="rect">
            <a:avLst/>
          </a:prstGeom>
          <a:solidFill>
            <a:srgbClr val="0E460A"/>
          </a:solidFill>
          <a:ln w="9525">
            <a:solidFill>
              <a:schemeClr val="tx1"/>
            </a:solidFill>
            <a:miter lim="800000"/>
            <a:headEnd/>
            <a:tailEnd/>
          </a:ln>
        </p:spPr>
        <p:txBody>
          <a:bodyPr wrap="none" anchor="ctr"/>
          <a:lstStyle/>
          <a:p>
            <a:pPr>
              <a:defRPr/>
            </a:pPr>
            <a:endParaRPr lang="en-US" dirty="0">
              <a:latin typeface="Arial" charset="0"/>
            </a:endParaRPr>
          </a:p>
        </p:txBody>
      </p:sp>
    </p:spTree>
    <p:extLst>
      <p:ext uri="{BB962C8B-B14F-4D97-AF65-F5344CB8AC3E}">
        <p14:creationId xmlns:p14="http://schemas.microsoft.com/office/powerpoint/2010/main" val="915683821"/>
      </p:ext>
    </p:extLst>
  </p:cSld>
  <p:clrMapOvr>
    <a:masterClrMapping/>
  </p:clrMapOvr>
  <p:transition spd="slow">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401762"/>
          </a:xfrm>
        </p:spPr>
        <p:txBody>
          <a:bodyPr>
            <a:normAutofit fontScale="90000"/>
          </a:bodyPr>
          <a:lstStyle/>
          <a:p>
            <a:r>
              <a:rPr lang="en-US" dirty="0" smtClean="0"/>
              <a:t>Changes over time in Civic Attitudes or Self-assessments  </a:t>
            </a:r>
            <a:endParaRPr lang="en-US" dirty="0"/>
          </a:p>
        </p:txBody>
      </p:sp>
      <p:sp>
        <p:nvSpPr>
          <p:cNvPr id="3" name="Content Placeholder 2"/>
          <p:cNvSpPr>
            <a:spLocks noGrp="1"/>
          </p:cNvSpPr>
          <p:nvPr>
            <p:ph idx="1"/>
          </p:nvPr>
        </p:nvSpPr>
        <p:spPr/>
        <p:txBody>
          <a:bodyPr>
            <a:normAutofit/>
          </a:bodyPr>
          <a:lstStyle/>
          <a:p>
            <a:r>
              <a:rPr lang="en-US" dirty="0" smtClean="0"/>
              <a:t>On </a:t>
            </a:r>
            <a:r>
              <a:rPr lang="en-US" dirty="0"/>
              <a:t>several </a:t>
            </a:r>
            <a:r>
              <a:rPr lang="en-US" dirty="0" smtClean="0"/>
              <a:t>measures, </a:t>
            </a:r>
            <a:r>
              <a:rPr lang="en-US" dirty="0"/>
              <a:t>students </a:t>
            </a:r>
            <a:r>
              <a:rPr lang="en-US" dirty="0" smtClean="0"/>
              <a:t>scored higher after two years of study (Time 2)</a:t>
            </a:r>
            <a:r>
              <a:rPr lang="en-US" dirty="0"/>
              <a:t> </a:t>
            </a:r>
            <a:r>
              <a:rPr lang="en-US" dirty="0" smtClean="0"/>
              <a:t>than </a:t>
            </a:r>
            <a:r>
              <a:rPr lang="en-US" dirty="0"/>
              <a:t>they had at </a:t>
            </a:r>
            <a:r>
              <a:rPr lang="en-US" dirty="0" smtClean="0"/>
              <a:t>college entry (Time 1):  </a:t>
            </a:r>
            <a:endParaRPr lang="en-US" dirty="0"/>
          </a:p>
          <a:p>
            <a:pPr lvl="1"/>
            <a:r>
              <a:rPr lang="en-US" dirty="0"/>
              <a:t>Students at Time 2 indicated stronger valuing of community engagement. </a:t>
            </a:r>
            <a:endParaRPr lang="en-US" dirty="0" smtClean="0"/>
          </a:p>
          <a:p>
            <a:pPr lvl="1"/>
            <a:r>
              <a:rPr lang="en-US" dirty="0" smtClean="0"/>
              <a:t>Students at Time 2 reported increases in efforts to learn about their communities.  </a:t>
            </a:r>
            <a:endParaRPr lang="en-US" dirty="0"/>
          </a:p>
          <a:p>
            <a:pPr lvl="1"/>
            <a:r>
              <a:rPr lang="en-US" dirty="0" smtClean="0"/>
              <a:t>Self-described knowledge </a:t>
            </a:r>
            <a:r>
              <a:rPr lang="en-US" dirty="0"/>
              <a:t>of community and social issues showed consistent increases from Time 1 to Time 2. </a:t>
            </a:r>
          </a:p>
          <a:p>
            <a:pPr marL="137160" indent="0">
              <a:buNone/>
            </a:pPr>
            <a:endParaRPr lang="en-US" dirty="0"/>
          </a:p>
        </p:txBody>
      </p:sp>
    </p:spTree>
    <p:extLst>
      <p:ext uri="{BB962C8B-B14F-4D97-AF65-F5344CB8AC3E}">
        <p14:creationId xmlns:p14="http://schemas.microsoft.com/office/powerpoint/2010/main" val="274636058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Service-learning Course Influences on Students’ Views </a:t>
            </a:r>
            <a:endParaRPr lang="en-US" dirty="0"/>
          </a:p>
        </p:txBody>
      </p:sp>
      <p:sp>
        <p:nvSpPr>
          <p:cNvPr id="3" name="Content Placeholder 2"/>
          <p:cNvSpPr>
            <a:spLocks noGrp="1"/>
          </p:cNvSpPr>
          <p:nvPr>
            <p:ph idx="1"/>
          </p:nvPr>
        </p:nvSpPr>
        <p:spPr/>
        <p:txBody>
          <a:bodyPr>
            <a:normAutofit/>
          </a:bodyPr>
          <a:lstStyle/>
          <a:p>
            <a:pPr marL="585216" lvl="1" indent="0">
              <a:buNone/>
            </a:pPr>
            <a:endParaRPr lang="en-US" dirty="0" smtClean="0"/>
          </a:p>
          <a:p>
            <a:pPr marL="585216" lvl="1" indent="0">
              <a:buNone/>
            </a:pPr>
            <a:endParaRPr lang="en-US" dirty="0"/>
          </a:p>
          <a:p>
            <a:pPr marL="585216" lvl="1" indent="0">
              <a:buNone/>
            </a:pPr>
            <a:endParaRPr lang="en-US" dirty="0" smtClean="0"/>
          </a:p>
          <a:p>
            <a:pPr marL="585216" lvl="1" indent="0">
              <a:buNone/>
            </a:pPr>
            <a:r>
              <a:rPr lang="en-US" u="sng" dirty="0" smtClean="0"/>
              <a:t>Focus of Presentation: </a:t>
            </a:r>
          </a:p>
          <a:p>
            <a:pPr marL="585216" lvl="1" indent="0">
              <a:buNone/>
            </a:pPr>
            <a:r>
              <a:rPr lang="en-US" dirty="0" smtClean="0"/>
              <a:t>How are students’ descriptions of their service-learning courses related to their reports of learning and civic attitudes?   </a:t>
            </a:r>
          </a:p>
          <a:p>
            <a:pPr marL="640080" lvl="2" indent="0">
              <a:buNone/>
            </a:pPr>
            <a:endParaRPr lang="en-US" dirty="0" smtClean="0"/>
          </a:p>
          <a:p>
            <a:pPr lvl="2" indent="0"/>
            <a:endParaRPr lang="en-US" dirty="0" smtClean="0"/>
          </a:p>
          <a:p>
            <a:pPr marL="585216" lvl="1" indent="0">
              <a:buNone/>
            </a:pPr>
            <a:r>
              <a:rPr lang="en-US" dirty="0" smtClean="0"/>
              <a:t> </a:t>
            </a:r>
            <a:endParaRPr lang="en-US" dirty="0"/>
          </a:p>
        </p:txBody>
      </p:sp>
    </p:spTree>
    <p:extLst>
      <p:ext uri="{BB962C8B-B14F-4D97-AF65-F5344CB8AC3E}">
        <p14:creationId xmlns:p14="http://schemas.microsoft.com/office/powerpoint/2010/main" val="86974613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t>Describing Students’ Service-learning Experiences:  1) Course Quality  </a:t>
            </a:r>
            <a:endParaRPr lang="en-US" sz="3200" dirty="0"/>
          </a:p>
        </p:txBody>
      </p:sp>
      <p:sp>
        <p:nvSpPr>
          <p:cNvPr id="3" name="Content Placeholder 2"/>
          <p:cNvSpPr>
            <a:spLocks noGrp="1"/>
          </p:cNvSpPr>
          <p:nvPr>
            <p:ph idx="1"/>
          </p:nvPr>
        </p:nvSpPr>
        <p:spPr/>
        <p:txBody>
          <a:bodyPr>
            <a:normAutofit lnSpcReduction="10000"/>
          </a:bodyPr>
          <a:lstStyle/>
          <a:p>
            <a:pPr marL="274320" lvl="2" indent="0">
              <a:lnSpc>
                <a:spcPct val="110000"/>
              </a:lnSpc>
              <a:spcBef>
                <a:spcPts val="0"/>
              </a:spcBef>
              <a:buNone/>
            </a:pPr>
            <a:r>
              <a:rPr lang="en-US" dirty="0" smtClean="0"/>
              <a:t>Students rated their service-learning courses on 12 items describing good practice in service learning. Topics addressed: </a:t>
            </a:r>
            <a:endParaRPr lang="en-US" dirty="0"/>
          </a:p>
          <a:p>
            <a:pPr marL="91440" lvl="3">
              <a:lnSpc>
                <a:spcPct val="110000"/>
              </a:lnSpc>
              <a:spcBef>
                <a:spcPts val="0"/>
              </a:spcBef>
            </a:pPr>
            <a:r>
              <a:rPr lang="en-US" sz="2400" dirty="0">
                <a:solidFill>
                  <a:schemeClr val="accent1">
                    <a:lumMod val="40000"/>
                    <a:lumOff val="60000"/>
                  </a:schemeClr>
                </a:solidFill>
              </a:rPr>
              <a:t>Value of </a:t>
            </a:r>
            <a:r>
              <a:rPr lang="en-US" sz="2400" dirty="0" smtClean="0">
                <a:solidFill>
                  <a:schemeClr val="accent1">
                    <a:lumMod val="40000"/>
                    <a:lumOff val="60000"/>
                  </a:schemeClr>
                </a:solidFill>
              </a:rPr>
              <a:t>the service </a:t>
            </a:r>
            <a:r>
              <a:rPr lang="en-US" sz="2400" dirty="0" smtClean="0"/>
              <a:t>the student had done </a:t>
            </a:r>
          </a:p>
          <a:p>
            <a:pPr marL="91440" lvl="3" indent="0">
              <a:lnSpc>
                <a:spcPct val="110000"/>
              </a:lnSpc>
              <a:spcBef>
                <a:spcPts val="0"/>
              </a:spcBef>
              <a:buNone/>
            </a:pPr>
            <a:r>
              <a:rPr lang="en-US" dirty="0"/>
              <a:t> </a:t>
            </a:r>
            <a:r>
              <a:rPr lang="en-US" dirty="0" smtClean="0"/>
              <a:t>    (Service activity was worthwhile, met real needs; I did a good </a:t>
            </a:r>
          </a:p>
          <a:p>
            <a:pPr marL="91440" lvl="3" indent="0">
              <a:lnSpc>
                <a:spcPct val="110000"/>
              </a:lnSpc>
              <a:spcBef>
                <a:spcPts val="0"/>
              </a:spcBef>
              <a:buNone/>
            </a:pPr>
            <a:r>
              <a:rPr lang="en-US" dirty="0" smtClean="0"/>
              <a:t>       job, I accomplished something.) </a:t>
            </a:r>
            <a:endParaRPr lang="en-US" dirty="0"/>
          </a:p>
          <a:p>
            <a:pPr marL="91440" lvl="3">
              <a:lnSpc>
                <a:spcPct val="110000"/>
              </a:lnSpc>
              <a:spcBef>
                <a:spcPts val="0"/>
              </a:spcBef>
            </a:pPr>
            <a:r>
              <a:rPr lang="en-US" sz="2400" dirty="0" smtClean="0"/>
              <a:t>Extent to which the course reflected </a:t>
            </a:r>
            <a:r>
              <a:rPr lang="en-US" sz="2400" dirty="0" smtClean="0">
                <a:solidFill>
                  <a:schemeClr val="accent1">
                    <a:lumMod val="40000"/>
                    <a:lumOff val="60000"/>
                  </a:schemeClr>
                </a:solidFill>
              </a:rPr>
              <a:t>adequate planning </a:t>
            </a:r>
          </a:p>
          <a:p>
            <a:pPr marL="91440" lvl="3" indent="0">
              <a:lnSpc>
                <a:spcPct val="110000"/>
              </a:lnSpc>
              <a:spcBef>
                <a:spcPts val="0"/>
              </a:spcBef>
              <a:buNone/>
            </a:pPr>
            <a:r>
              <a:rPr lang="en-US" dirty="0" smtClean="0"/>
              <a:t>     Community site was ready for students, I was well-prepared, </a:t>
            </a:r>
          </a:p>
          <a:p>
            <a:pPr marL="91440" lvl="3" indent="0">
              <a:lnSpc>
                <a:spcPct val="110000"/>
              </a:lnSpc>
              <a:spcBef>
                <a:spcPts val="0"/>
              </a:spcBef>
              <a:buNone/>
            </a:pPr>
            <a:r>
              <a:rPr lang="en-US" dirty="0"/>
              <a:t> </a:t>
            </a:r>
            <a:r>
              <a:rPr lang="en-US" dirty="0" smtClean="0"/>
              <a:t>      SL was integral part of the course, I was free to develop my ideas.) </a:t>
            </a:r>
            <a:endParaRPr lang="en-US" dirty="0"/>
          </a:p>
          <a:p>
            <a:pPr marL="91440" lvl="3">
              <a:lnSpc>
                <a:spcPct val="110000"/>
              </a:lnSpc>
              <a:spcBef>
                <a:spcPts val="0"/>
              </a:spcBef>
            </a:pPr>
            <a:r>
              <a:rPr lang="en-US" sz="2400" dirty="0" smtClean="0"/>
              <a:t>Extent to which the student had opportunities </a:t>
            </a:r>
            <a:r>
              <a:rPr lang="en-US" sz="2400" dirty="0"/>
              <a:t>for </a:t>
            </a:r>
            <a:r>
              <a:rPr lang="en-US" sz="2400" dirty="0" smtClean="0">
                <a:solidFill>
                  <a:schemeClr val="accent1">
                    <a:lumMod val="40000"/>
                    <a:lumOff val="60000"/>
                  </a:schemeClr>
                </a:solidFill>
              </a:rPr>
              <a:t>reflection </a:t>
            </a:r>
            <a:r>
              <a:rPr lang="en-US" dirty="0" smtClean="0"/>
              <a:t>(Journals or discussions with faculty, other students, community.)  </a:t>
            </a:r>
          </a:p>
          <a:p>
            <a:pPr marL="0" lvl="3" indent="0">
              <a:lnSpc>
                <a:spcPct val="110000"/>
              </a:lnSpc>
              <a:spcBef>
                <a:spcPts val="0"/>
              </a:spcBef>
              <a:buNone/>
            </a:pPr>
            <a:r>
              <a:rPr lang="en-US" dirty="0" smtClean="0"/>
              <a:t>	Internal consistency (</a:t>
            </a:r>
            <a:r>
              <a:rPr lang="en-US" i="1" dirty="0" smtClean="0"/>
              <a:t>alpha</a:t>
            </a:r>
            <a:r>
              <a:rPr lang="en-US" dirty="0" smtClean="0"/>
              <a:t>) for 12-item scale = .93, </a:t>
            </a:r>
            <a:r>
              <a:rPr lang="en-US" i="1" dirty="0" smtClean="0"/>
              <a:t>N</a:t>
            </a:r>
            <a:r>
              <a:rPr lang="en-US" dirty="0" smtClean="0"/>
              <a:t> = 198  </a:t>
            </a:r>
          </a:p>
          <a:p>
            <a:pPr marL="0" lvl="3" indent="0">
              <a:lnSpc>
                <a:spcPct val="110000"/>
              </a:lnSpc>
              <a:spcBef>
                <a:spcPts val="0"/>
              </a:spcBef>
              <a:buNone/>
            </a:pPr>
            <a:r>
              <a:rPr lang="en-US" i="1" dirty="0" smtClean="0"/>
              <a:t>	(Alpha</a:t>
            </a:r>
            <a:r>
              <a:rPr lang="en-US" dirty="0" smtClean="0"/>
              <a:t>’s for subscales ranged from .72 to .90.) </a:t>
            </a:r>
            <a:endParaRPr lang="en-US" dirty="0"/>
          </a:p>
        </p:txBody>
      </p:sp>
    </p:spTree>
    <p:extLst>
      <p:ext uri="{BB962C8B-B14F-4D97-AF65-F5344CB8AC3E}">
        <p14:creationId xmlns:p14="http://schemas.microsoft.com/office/powerpoint/2010/main" val="29566458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74638"/>
            <a:ext cx="8534400" cy="1143000"/>
          </a:xfrm>
        </p:spPr>
        <p:txBody>
          <a:bodyPr>
            <a:noAutofit/>
          </a:bodyPr>
          <a:lstStyle/>
          <a:p>
            <a:r>
              <a:rPr lang="en-US" sz="3200" dirty="0"/>
              <a:t>Describing Students’ Service-learning Experiences: </a:t>
            </a:r>
            <a:r>
              <a:rPr lang="en-US" sz="3200" dirty="0" smtClean="0"/>
              <a:t>2) Charity – Social Change </a:t>
            </a:r>
            <a:endParaRPr lang="en-US" sz="3200" dirty="0"/>
          </a:p>
        </p:txBody>
      </p:sp>
      <p:sp>
        <p:nvSpPr>
          <p:cNvPr id="3" name="Content Placeholder 2"/>
          <p:cNvSpPr>
            <a:spLocks noGrp="1"/>
          </p:cNvSpPr>
          <p:nvPr>
            <p:ph idx="1"/>
          </p:nvPr>
        </p:nvSpPr>
        <p:spPr/>
        <p:txBody>
          <a:bodyPr>
            <a:normAutofit/>
          </a:bodyPr>
          <a:lstStyle/>
          <a:p>
            <a:pPr marL="137160" indent="0">
              <a:spcBef>
                <a:spcPts val="0"/>
              </a:spcBef>
              <a:buNone/>
            </a:pPr>
            <a:r>
              <a:rPr lang="en-US" dirty="0" smtClean="0"/>
              <a:t>Students indicated the extent to which their own service-learning experience was characterized by aspects of a Charity orientation and a Social Change orientation.  </a:t>
            </a:r>
          </a:p>
          <a:p>
            <a:pPr marL="274320" indent="0">
              <a:spcBef>
                <a:spcPts val="1800"/>
              </a:spcBef>
              <a:buNone/>
            </a:pPr>
            <a:r>
              <a:rPr lang="en-US" sz="2400" dirty="0" smtClean="0">
                <a:solidFill>
                  <a:schemeClr val="accent1">
                    <a:lumMod val="40000"/>
                    <a:lumOff val="60000"/>
                  </a:schemeClr>
                </a:solidFill>
              </a:rPr>
              <a:t>Charity</a:t>
            </a:r>
            <a:r>
              <a:rPr lang="en-US" sz="2400" dirty="0" smtClean="0"/>
              <a:t> items were concerned with helping individuals, giving to others, making a difference in a person’s life.   </a:t>
            </a:r>
            <a:r>
              <a:rPr lang="en-US" sz="2000" i="1" dirty="0" smtClean="0"/>
              <a:t>Alpha</a:t>
            </a:r>
            <a:r>
              <a:rPr lang="en-US" sz="2000" dirty="0" smtClean="0"/>
              <a:t> = .90 for 4 items, </a:t>
            </a:r>
            <a:r>
              <a:rPr lang="en-US" sz="2000" i="1" dirty="0" smtClean="0"/>
              <a:t>N </a:t>
            </a:r>
            <a:r>
              <a:rPr lang="en-US" sz="2000" dirty="0" smtClean="0"/>
              <a:t>= 225</a:t>
            </a:r>
          </a:p>
          <a:p>
            <a:pPr marL="274320" indent="0">
              <a:buNone/>
            </a:pPr>
            <a:r>
              <a:rPr lang="en-US" sz="2400" dirty="0" smtClean="0">
                <a:solidFill>
                  <a:schemeClr val="accent1">
                    <a:lumMod val="40000"/>
                    <a:lumOff val="60000"/>
                  </a:schemeClr>
                </a:solidFill>
              </a:rPr>
              <a:t>Social Change </a:t>
            </a:r>
            <a:r>
              <a:rPr lang="en-US" sz="2400" dirty="0" smtClean="0"/>
              <a:t>items emphasized changing public policy, addressing social ills, working to reshape society.  </a:t>
            </a:r>
          </a:p>
          <a:p>
            <a:pPr marL="274320" indent="0">
              <a:buNone/>
            </a:pPr>
            <a:r>
              <a:rPr lang="en-US" sz="2000" i="1" dirty="0" smtClean="0"/>
              <a:t>Alpha</a:t>
            </a:r>
            <a:r>
              <a:rPr lang="en-US" sz="2000" dirty="0" smtClean="0"/>
              <a:t> </a:t>
            </a:r>
            <a:r>
              <a:rPr lang="en-US" sz="2000" dirty="0"/>
              <a:t>= </a:t>
            </a:r>
            <a:r>
              <a:rPr lang="en-US" sz="2000" dirty="0" smtClean="0"/>
              <a:t>.87 </a:t>
            </a:r>
            <a:r>
              <a:rPr lang="en-US" sz="2000" dirty="0"/>
              <a:t>for 4 items, </a:t>
            </a:r>
            <a:r>
              <a:rPr lang="en-US" sz="2000" i="1" dirty="0"/>
              <a:t>N </a:t>
            </a:r>
            <a:r>
              <a:rPr lang="en-US" sz="2000" dirty="0"/>
              <a:t>= </a:t>
            </a:r>
            <a:r>
              <a:rPr lang="en-US" sz="2000" dirty="0" smtClean="0"/>
              <a:t>222</a:t>
            </a:r>
            <a:endParaRPr lang="en-US" sz="2000" dirty="0"/>
          </a:p>
          <a:p>
            <a:pPr marL="137160" indent="0">
              <a:buNone/>
            </a:pPr>
            <a:endParaRPr lang="en-US" sz="2600" dirty="0"/>
          </a:p>
        </p:txBody>
      </p:sp>
    </p:spTree>
    <p:extLst>
      <p:ext uri="{BB962C8B-B14F-4D97-AF65-F5344CB8AC3E}">
        <p14:creationId xmlns:p14="http://schemas.microsoft.com/office/powerpoint/2010/main" val="39253696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Students’ Ratings of Service-learning Course Characteristics </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284890452"/>
              </p:ext>
            </p:extLst>
          </p:nvPr>
        </p:nvGraphicFramePr>
        <p:xfrm>
          <a:off x="457200" y="1600200"/>
          <a:ext cx="8229599" cy="3789680"/>
        </p:xfrm>
        <a:graphic>
          <a:graphicData uri="http://schemas.openxmlformats.org/drawingml/2006/table">
            <a:tbl>
              <a:tblPr firstRow="1" bandRow="1">
                <a:tableStyleId>{5C22544A-7EE6-4342-B048-85BDC9FD1C3A}</a:tableStyleId>
              </a:tblPr>
              <a:tblGrid>
                <a:gridCol w="5867400"/>
                <a:gridCol w="838200"/>
                <a:gridCol w="1523999"/>
              </a:tblGrid>
              <a:tr h="370840">
                <a:tc>
                  <a:txBody>
                    <a:bodyPr/>
                    <a:lstStyle/>
                    <a:p>
                      <a:r>
                        <a:rPr lang="en-US" dirty="0" smtClean="0"/>
                        <a:t>Course Characteristic </a:t>
                      </a:r>
                      <a:endParaRPr lang="en-US" dirty="0"/>
                    </a:p>
                  </a:txBody>
                  <a:tcPr/>
                </a:tc>
                <a:tc>
                  <a:txBody>
                    <a:bodyPr/>
                    <a:lstStyle/>
                    <a:p>
                      <a:pPr algn="ctr"/>
                      <a:r>
                        <a:rPr lang="en-US" i="1" dirty="0" smtClean="0"/>
                        <a:t>N</a:t>
                      </a:r>
                      <a:endParaRPr lang="en-US" i="1" dirty="0"/>
                    </a:p>
                  </a:txBody>
                  <a:tcPr anchor="ctr"/>
                </a:tc>
                <a:tc>
                  <a:txBody>
                    <a:bodyPr/>
                    <a:lstStyle/>
                    <a:p>
                      <a:pPr algn="ctr"/>
                      <a:r>
                        <a:rPr lang="en-US" i="1" dirty="0" smtClean="0"/>
                        <a:t>M (SD) </a:t>
                      </a:r>
                      <a:endParaRPr lang="en-US" i="1" dirty="0"/>
                    </a:p>
                  </a:txBody>
                  <a:tcPr anchor="ctr"/>
                </a:tc>
              </a:tr>
              <a:tr h="370840">
                <a:tc>
                  <a:txBody>
                    <a:bodyPr/>
                    <a:lstStyle/>
                    <a:p>
                      <a:r>
                        <a:rPr lang="en-US" dirty="0" smtClean="0"/>
                        <a:t>Overall Service-learning</a:t>
                      </a:r>
                      <a:r>
                        <a:rPr lang="en-US" baseline="0" dirty="0" smtClean="0"/>
                        <a:t> Course Quality </a:t>
                      </a:r>
                      <a:endParaRPr lang="en-US" dirty="0"/>
                    </a:p>
                  </a:txBody>
                  <a:tcPr/>
                </a:tc>
                <a:tc>
                  <a:txBody>
                    <a:bodyPr/>
                    <a:lstStyle/>
                    <a:p>
                      <a:pPr algn="ctr"/>
                      <a:r>
                        <a:rPr lang="en-US" dirty="0" smtClean="0"/>
                        <a:t>198</a:t>
                      </a:r>
                      <a:endParaRPr lang="en-US" dirty="0"/>
                    </a:p>
                  </a:txBody>
                  <a:tcPr anchor="ctr"/>
                </a:tc>
                <a:tc>
                  <a:txBody>
                    <a:bodyPr/>
                    <a:lstStyle/>
                    <a:p>
                      <a:pPr algn="ctr"/>
                      <a:r>
                        <a:rPr lang="en-US" b="1" dirty="0" smtClean="0"/>
                        <a:t>3.71</a:t>
                      </a:r>
                      <a:r>
                        <a:rPr lang="en-US" dirty="0" smtClean="0"/>
                        <a:t> (.89) </a:t>
                      </a:r>
                      <a:endParaRPr lang="en-US" dirty="0"/>
                    </a:p>
                  </a:txBody>
                  <a:tcPr anchor="ctr"/>
                </a:tc>
              </a:tr>
              <a:tr h="370840">
                <a:tc>
                  <a:txBody>
                    <a:bodyPr/>
                    <a:lstStyle/>
                    <a:p>
                      <a:r>
                        <a:rPr lang="en-US" dirty="0" smtClean="0"/>
                        <a:t>     Value of Service </a:t>
                      </a:r>
                      <a:endParaRPr lang="en-US" dirty="0"/>
                    </a:p>
                  </a:txBody>
                  <a:tcPr/>
                </a:tc>
                <a:tc>
                  <a:txBody>
                    <a:bodyPr/>
                    <a:lstStyle/>
                    <a:p>
                      <a:pPr algn="ctr"/>
                      <a:r>
                        <a:rPr lang="en-US" dirty="0" smtClean="0"/>
                        <a:t>221</a:t>
                      </a:r>
                      <a:endParaRPr lang="en-US" dirty="0"/>
                    </a:p>
                  </a:txBody>
                  <a:tcPr anchor="ctr"/>
                </a:tc>
                <a:tc>
                  <a:txBody>
                    <a:bodyPr/>
                    <a:lstStyle/>
                    <a:p>
                      <a:pPr algn="ctr"/>
                      <a:r>
                        <a:rPr lang="en-US" b="1" dirty="0" smtClean="0"/>
                        <a:t>3.79 </a:t>
                      </a:r>
                      <a:r>
                        <a:rPr lang="en-US" dirty="0" smtClean="0"/>
                        <a:t>(.98)</a:t>
                      </a:r>
                      <a:r>
                        <a:rPr lang="en-US" baseline="0" dirty="0" smtClean="0"/>
                        <a:t> </a:t>
                      </a:r>
                      <a:endParaRPr lang="en-US" dirty="0"/>
                    </a:p>
                  </a:txBody>
                  <a:tcPr anchor="ctr"/>
                </a:tc>
              </a:tr>
              <a:tr h="370840">
                <a:tc>
                  <a:txBody>
                    <a:bodyPr/>
                    <a:lstStyle/>
                    <a:p>
                      <a:r>
                        <a:rPr lang="en-US" dirty="0" smtClean="0"/>
                        <a:t>     Course</a:t>
                      </a:r>
                      <a:r>
                        <a:rPr lang="en-US" baseline="0" dirty="0" smtClean="0"/>
                        <a:t> Planning </a:t>
                      </a:r>
                      <a:endParaRPr lang="en-US" dirty="0"/>
                    </a:p>
                  </a:txBody>
                  <a:tcPr>
                    <a:solidFill>
                      <a:schemeClr val="accent5">
                        <a:lumMod val="20000"/>
                        <a:lumOff val="80000"/>
                      </a:schemeClr>
                    </a:solidFill>
                  </a:tcPr>
                </a:tc>
                <a:tc>
                  <a:txBody>
                    <a:bodyPr/>
                    <a:lstStyle/>
                    <a:p>
                      <a:pPr algn="ctr"/>
                      <a:r>
                        <a:rPr lang="en-US" dirty="0" smtClean="0"/>
                        <a:t>206</a:t>
                      </a:r>
                      <a:endParaRPr lang="en-US" dirty="0"/>
                    </a:p>
                  </a:txBody>
                  <a:tcPr anchor="ctr">
                    <a:solidFill>
                      <a:schemeClr val="accent5">
                        <a:lumMod val="20000"/>
                        <a:lumOff val="80000"/>
                      </a:schemeClr>
                    </a:solidFill>
                  </a:tcPr>
                </a:tc>
                <a:tc>
                  <a:txBody>
                    <a:bodyPr/>
                    <a:lstStyle/>
                    <a:p>
                      <a:pPr algn="ctr"/>
                      <a:r>
                        <a:rPr lang="en-US" b="1" dirty="0" smtClean="0"/>
                        <a:t>3.49</a:t>
                      </a:r>
                      <a:r>
                        <a:rPr lang="en-US" dirty="0" smtClean="0"/>
                        <a:t> (.97) </a:t>
                      </a:r>
                      <a:endParaRPr lang="en-US" dirty="0"/>
                    </a:p>
                  </a:txBody>
                  <a:tcPr anchor="ctr">
                    <a:solidFill>
                      <a:schemeClr val="accent5">
                        <a:lumMod val="20000"/>
                        <a:lumOff val="80000"/>
                      </a:schemeClr>
                    </a:solidFill>
                  </a:tcPr>
                </a:tc>
              </a:tr>
              <a:tr h="370840">
                <a:tc>
                  <a:txBody>
                    <a:bodyPr/>
                    <a:lstStyle/>
                    <a:p>
                      <a:r>
                        <a:rPr lang="en-US" dirty="0" smtClean="0"/>
                        <a:t>     Reflection Opportunities </a:t>
                      </a:r>
                      <a:endParaRPr lang="en-US" dirty="0"/>
                    </a:p>
                  </a:txBody>
                  <a:tcPr/>
                </a:tc>
                <a:tc>
                  <a:txBody>
                    <a:bodyPr/>
                    <a:lstStyle/>
                    <a:p>
                      <a:pPr algn="ctr"/>
                      <a:r>
                        <a:rPr lang="en-US" dirty="0" smtClean="0"/>
                        <a:t>227</a:t>
                      </a:r>
                      <a:endParaRPr lang="en-US" dirty="0"/>
                    </a:p>
                  </a:txBody>
                  <a:tcPr anchor="ctr"/>
                </a:tc>
                <a:tc>
                  <a:txBody>
                    <a:bodyPr/>
                    <a:lstStyle/>
                    <a:p>
                      <a:pPr algn="ctr"/>
                      <a:r>
                        <a:rPr lang="en-US" b="1" dirty="0" smtClean="0"/>
                        <a:t>3.86</a:t>
                      </a:r>
                      <a:r>
                        <a:rPr lang="en-US" dirty="0" smtClean="0"/>
                        <a:t> (.99) </a:t>
                      </a:r>
                      <a:endParaRPr lang="en-US" dirty="0"/>
                    </a:p>
                  </a:txBody>
                  <a:tcPr anchor="ctr"/>
                </a:tc>
              </a:tr>
              <a:tr h="370840">
                <a:tc gridSpan="3">
                  <a:txBody>
                    <a:bodyPr/>
                    <a:lstStyle/>
                    <a:p>
                      <a:endParaRPr lang="en-US" dirty="0"/>
                    </a:p>
                  </a:txBody>
                  <a:tcPr/>
                </a:tc>
                <a:tc hMerge="1">
                  <a:txBody>
                    <a:bodyPr/>
                    <a:lstStyle/>
                    <a:p>
                      <a:pPr algn="ctr"/>
                      <a:endParaRPr lang="en-US" dirty="0"/>
                    </a:p>
                  </a:txBody>
                  <a:tcPr anchor="ctr"/>
                </a:tc>
                <a:tc hMerge="1">
                  <a:txBody>
                    <a:bodyPr/>
                    <a:lstStyle/>
                    <a:p>
                      <a:pPr algn="ctr"/>
                      <a:endParaRPr lang="en-US" dirty="0"/>
                    </a:p>
                  </a:txBody>
                  <a:tcPr anchor="ctr"/>
                </a:tc>
              </a:tr>
              <a:tr h="370840">
                <a:tc>
                  <a:txBody>
                    <a:bodyPr/>
                    <a:lstStyle/>
                    <a:p>
                      <a:r>
                        <a:rPr lang="en-US" dirty="0" smtClean="0"/>
                        <a:t>Experience</a:t>
                      </a:r>
                      <a:r>
                        <a:rPr lang="en-US" baseline="0" dirty="0" smtClean="0"/>
                        <a:t>  characterized re Charity Orientation </a:t>
                      </a:r>
                      <a:endParaRPr lang="en-US" dirty="0"/>
                    </a:p>
                  </a:txBody>
                  <a:tcPr/>
                </a:tc>
                <a:tc>
                  <a:txBody>
                    <a:bodyPr/>
                    <a:lstStyle/>
                    <a:p>
                      <a:pPr algn="ctr"/>
                      <a:r>
                        <a:rPr lang="en-US" dirty="0" smtClean="0"/>
                        <a:t>225</a:t>
                      </a:r>
                      <a:endParaRPr lang="en-US" dirty="0"/>
                    </a:p>
                  </a:txBody>
                  <a:tcPr anchor="ctr"/>
                </a:tc>
                <a:tc>
                  <a:txBody>
                    <a:bodyPr/>
                    <a:lstStyle/>
                    <a:p>
                      <a:pPr algn="ctr"/>
                      <a:r>
                        <a:rPr lang="en-US" b="1" dirty="0" smtClean="0"/>
                        <a:t>3.20</a:t>
                      </a:r>
                      <a:r>
                        <a:rPr lang="en-US" dirty="0" smtClean="0"/>
                        <a:t> (1.16) </a:t>
                      </a:r>
                      <a:endParaRPr lang="en-US" dirty="0"/>
                    </a:p>
                  </a:txBody>
                  <a:tcPr anchor="ctr"/>
                </a:tc>
              </a:tr>
              <a:tr h="370840">
                <a:tc>
                  <a:txBody>
                    <a:bodyPr/>
                    <a:lstStyle/>
                    <a:p>
                      <a:r>
                        <a:rPr lang="en-US" dirty="0" smtClean="0"/>
                        <a:t>Experience </a:t>
                      </a:r>
                      <a:r>
                        <a:rPr lang="en-US" baseline="0" dirty="0" smtClean="0"/>
                        <a:t> characterized re Social Change Orientation </a:t>
                      </a:r>
                      <a:endParaRPr lang="en-US" dirty="0"/>
                    </a:p>
                  </a:txBody>
                  <a:tcPr>
                    <a:solidFill>
                      <a:schemeClr val="accent5">
                        <a:lumMod val="20000"/>
                        <a:lumOff val="80000"/>
                      </a:schemeClr>
                    </a:solidFill>
                  </a:tcPr>
                </a:tc>
                <a:tc>
                  <a:txBody>
                    <a:bodyPr/>
                    <a:lstStyle/>
                    <a:p>
                      <a:pPr algn="ctr"/>
                      <a:r>
                        <a:rPr lang="en-US" dirty="0" smtClean="0"/>
                        <a:t>222</a:t>
                      </a:r>
                      <a:endParaRPr lang="en-US" dirty="0"/>
                    </a:p>
                  </a:txBody>
                  <a:tcPr anchor="ctr">
                    <a:solidFill>
                      <a:schemeClr val="accent5">
                        <a:lumMod val="20000"/>
                        <a:lumOff val="80000"/>
                      </a:schemeClr>
                    </a:solidFill>
                  </a:tcPr>
                </a:tc>
                <a:tc>
                  <a:txBody>
                    <a:bodyPr/>
                    <a:lstStyle/>
                    <a:p>
                      <a:pPr algn="ctr"/>
                      <a:r>
                        <a:rPr lang="en-US" b="1" dirty="0" smtClean="0"/>
                        <a:t>2.52</a:t>
                      </a:r>
                      <a:r>
                        <a:rPr lang="en-US" dirty="0" smtClean="0"/>
                        <a:t> (1.10) </a:t>
                      </a:r>
                      <a:endParaRPr lang="en-US" dirty="0"/>
                    </a:p>
                  </a:txBody>
                  <a:tcPr anchor="ctr">
                    <a:solidFill>
                      <a:schemeClr val="accent5">
                        <a:lumMod val="20000"/>
                        <a:lumOff val="80000"/>
                      </a:schemeClr>
                    </a:solidFill>
                  </a:tcPr>
                </a:tc>
              </a:tr>
              <a:tr h="370840">
                <a:tc gridSpan="3">
                  <a:txBody>
                    <a:bodyPr/>
                    <a:lstStyle/>
                    <a:p>
                      <a:r>
                        <a:rPr lang="en-US" sz="1600" i="1" dirty="0" smtClean="0"/>
                        <a:t>       Note:  </a:t>
                      </a:r>
                      <a:r>
                        <a:rPr lang="en-US" sz="1600" dirty="0" smtClean="0"/>
                        <a:t>Scores could range from 1</a:t>
                      </a:r>
                      <a:r>
                        <a:rPr lang="en-US" sz="1600" baseline="0" dirty="0" smtClean="0"/>
                        <a:t> to 5 points.  Course Planning received significantly lower ratings than Value or Reflection. Charity orientation was rated higher than Social Change.   The maximum score possible for each scale is 5.00. </a:t>
                      </a:r>
                      <a:endParaRPr lang="en-US" sz="1600" dirty="0"/>
                    </a:p>
                  </a:txBody>
                  <a:tcPr/>
                </a:tc>
                <a:tc hMerge="1">
                  <a:txBody>
                    <a:bodyPr/>
                    <a:lstStyle/>
                    <a:p>
                      <a:pPr algn="ctr"/>
                      <a:endParaRPr lang="en-US" dirty="0"/>
                    </a:p>
                  </a:txBody>
                  <a:tcPr anchor="ctr"/>
                </a:tc>
                <a:tc hMerge="1">
                  <a:txBody>
                    <a:bodyPr/>
                    <a:lstStyle/>
                    <a:p>
                      <a:pPr algn="ctr"/>
                      <a:endParaRPr lang="en-US" dirty="0"/>
                    </a:p>
                  </a:txBody>
                  <a:tcPr anchor="ctr"/>
                </a:tc>
              </a:tr>
            </a:tbl>
          </a:graphicData>
        </a:graphic>
      </p:graphicFrame>
    </p:spTree>
    <p:extLst>
      <p:ext uri="{BB962C8B-B14F-4D97-AF65-F5344CB8AC3E}">
        <p14:creationId xmlns:p14="http://schemas.microsoft.com/office/powerpoint/2010/main" val="372215827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Improvements in S-L Course Quality Ratings over Time </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535747058"/>
              </p:ext>
            </p:extLst>
          </p:nvPr>
        </p:nvGraphicFramePr>
        <p:xfrm>
          <a:off x="457200" y="1600200"/>
          <a:ext cx="8229600" cy="3474720"/>
        </p:xfrm>
        <a:graphic>
          <a:graphicData uri="http://schemas.openxmlformats.org/drawingml/2006/table">
            <a:tbl>
              <a:tblPr firstRow="1" bandRow="1">
                <a:tableStyleId>{5C22544A-7EE6-4342-B048-85BDC9FD1C3A}</a:tableStyleId>
              </a:tblPr>
              <a:tblGrid>
                <a:gridCol w="1645920"/>
                <a:gridCol w="1645920"/>
                <a:gridCol w="1645920"/>
                <a:gridCol w="1645920"/>
                <a:gridCol w="1645920"/>
              </a:tblGrid>
              <a:tr h="370840">
                <a:tc>
                  <a:txBody>
                    <a:bodyPr/>
                    <a:lstStyle/>
                    <a:p>
                      <a:r>
                        <a:rPr lang="en-US" dirty="0" smtClean="0"/>
                        <a:t>Year</a:t>
                      </a:r>
                      <a:r>
                        <a:rPr lang="en-US" baseline="0" dirty="0" smtClean="0"/>
                        <a:t> </a:t>
                      </a:r>
                      <a:endParaRPr lang="en-US" dirty="0"/>
                    </a:p>
                  </a:txBody>
                  <a:tcPr anchor="ctr"/>
                </a:tc>
                <a:tc>
                  <a:txBody>
                    <a:bodyPr/>
                    <a:lstStyle/>
                    <a:p>
                      <a:pPr algn="ctr"/>
                      <a:r>
                        <a:rPr lang="en-US" dirty="0" smtClean="0"/>
                        <a:t>Overall S-L</a:t>
                      </a:r>
                      <a:r>
                        <a:rPr lang="en-US" baseline="0" dirty="0" smtClean="0"/>
                        <a:t> Course Quality </a:t>
                      </a:r>
                      <a:endParaRPr lang="en-US" dirty="0"/>
                    </a:p>
                  </a:txBody>
                  <a:tcPr anchor="ctr"/>
                </a:tc>
                <a:tc>
                  <a:txBody>
                    <a:bodyPr/>
                    <a:lstStyle/>
                    <a:p>
                      <a:pPr algn="ctr"/>
                      <a:r>
                        <a:rPr lang="en-US" dirty="0" smtClean="0"/>
                        <a:t>Value of Service </a:t>
                      </a:r>
                      <a:endParaRPr lang="en-US" dirty="0"/>
                    </a:p>
                  </a:txBody>
                  <a:tcPr anchor="ctr"/>
                </a:tc>
                <a:tc>
                  <a:txBody>
                    <a:bodyPr/>
                    <a:lstStyle/>
                    <a:p>
                      <a:pPr algn="ctr"/>
                      <a:r>
                        <a:rPr lang="en-US" dirty="0" smtClean="0"/>
                        <a:t>Planning</a:t>
                      </a:r>
                      <a:r>
                        <a:rPr lang="en-US" baseline="0" dirty="0" smtClean="0"/>
                        <a:t>  of Course </a:t>
                      </a:r>
                      <a:endParaRPr lang="en-US"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aseline="0" dirty="0" smtClean="0"/>
                        <a:t>Opportunity </a:t>
                      </a:r>
                      <a:endParaRPr lang="en-US" dirty="0" smtClean="0"/>
                    </a:p>
                    <a:p>
                      <a:pPr algn="ctr"/>
                      <a:r>
                        <a:rPr lang="en-US" dirty="0" smtClean="0"/>
                        <a:t>For Reflection</a:t>
                      </a:r>
                    </a:p>
                  </a:txBody>
                  <a:tcPr anchor="ctr"/>
                </a:tc>
              </a:tr>
              <a:tr h="640080">
                <a:tc>
                  <a:txBody>
                    <a:bodyPr/>
                    <a:lstStyle/>
                    <a:p>
                      <a:pPr algn="l"/>
                      <a:r>
                        <a:rPr lang="en-US" dirty="0" smtClean="0"/>
                        <a:t>Wave 1: 2006 College Entry </a:t>
                      </a:r>
                      <a:endParaRPr lang="en-US" dirty="0"/>
                    </a:p>
                  </a:txBody>
                  <a:tcPr anchor="ctr"/>
                </a:tc>
                <a:tc>
                  <a:txBody>
                    <a:bodyPr/>
                    <a:lstStyle/>
                    <a:p>
                      <a:pPr algn="ctr"/>
                      <a:r>
                        <a:rPr lang="en-US" i="1" dirty="0" smtClean="0"/>
                        <a:t>M</a:t>
                      </a:r>
                      <a:r>
                        <a:rPr lang="en-US" dirty="0" smtClean="0"/>
                        <a:t> = </a:t>
                      </a:r>
                      <a:r>
                        <a:rPr lang="en-US" b="1" dirty="0" smtClean="0"/>
                        <a:t>3.41 </a:t>
                      </a:r>
                    </a:p>
                    <a:p>
                      <a:pPr algn="ctr"/>
                      <a:r>
                        <a:rPr lang="en-US" dirty="0" smtClean="0"/>
                        <a:t>(</a:t>
                      </a:r>
                      <a:r>
                        <a:rPr lang="en-US" i="1" dirty="0" smtClean="0"/>
                        <a:t>SD</a:t>
                      </a:r>
                      <a:r>
                        <a:rPr lang="en-US" dirty="0" smtClean="0"/>
                        <a:t> =</a:t>
                      </a:r>
                      <a:r>
                        <a:rPr lang="en-US" baseline="0" dirty="0" smtClean="0"/>
                        <a:t> </a:t>
                      </a:r>
                      <a:r>
                        <a:rPr lang="en-US" dirty="0" smtClean="0"/>
                        <a:t>1.00)</a:t>
                      </a:r>
                      <a:endParaRPr lang="en-US" dirty="0"/>
                    </a:p>
                  </a:txBody>
                  <a:tcPr anchor="ctr"/>
                </a:tc>
                <a:tc>
                  <a:txBody>
                    <a:bodyPr/>
                    <a:lstStyle/>
                    <a:p>
                      <a:pPr algn="ctr"/>
                      <a:r>
                        <a:rPr lang="en-US" b="1" dirty="0" smtClean="0"/>
                        <a:t>3.57</a:t>
                      </a:r>
                      <a:r>
                        <a:rPr lang="en-US" dirty="0" smtClean="0"/>
                        <a:t> (1.02)</a:t>
                      </a:r>
                      <a:endParaRPr lang="en-US" dirty="0"/>
                    </a:p>
                  </a:txBody>
                  <a:tcPr anchor="ctr"/>
                </a:tc>
                <a:tc>
                  <a:txBody>
                    <a:bodyPr/>
                    <a:lstStyle/>
                    <a:p>
                      <a:pPr algn="ctr"/>
                      <a:r>
                        <a:rPr lang="en-US" b="1" dirty="0" smtClean="0"/>
                        <a:t>3.13</a:t>
                      </a:r>
                      <a:r>
                        <a:rPr lang="en-US" dirty="0" smtClean="0"/>
                        <a:t> (1.06)</a:t>
                      </a:r>
                      <a:endParaRPr lang="en-US" dirty="0"/>
                    </a:p>
                  </a:txBody>
                  <a:tcPr anchor="ctr"/>
                </a:tc>
                <a:tc>
                  <a:txBody>
                    <a:bodyPr/>
                    <a:lstStyle/>
                    <a:p>
                      <a:pPr algn="ctr"/>
                      <a:r>
                        <a:rPr lang="en-US" b="1" dirty="0" smtClean="0"/>
                        <a:t>3.66</a:t>
                      </a:r>
                      <a:r>
                        <a:rPr lang="en-US" dirty="0" smtClean="0"/>
                        <a:t> (1.11) </a:t>
                      </a:r>
                      <a:endParaRPr lang="en-US" dirty="0"/>
                    </a:p>
                  </a:txBody>
                  <a:tcPr anchor="ctr"/>
                </a:tc>
              </a:tr>
              <a:tr h="640080">
                <a:tc>
                  <a:txBody>
                    <a:bodyPr/>
                    <a:lstStyle/>
                    <a:p>
                      <a:pPr algn="l"/>
                      <a:r>
                        <a:rPr lang="en-US" dirty="0" smtClean="0"/>
                        <a:t>Wave 2: 2007 </a:t>
                      </a:r>
                      <a:endParaRPr lang="en-US" dirty="0"/>
                    </a:p>
                  </a:txBody>
                  <a:tcPr anchor="ctr"/>
                </a:tc>
                <a:tc>
                  <a:txBody>
                    <a:bodyPr/>
                    <a:lstStyle/>
                    <a:p>
                      <a:pPr algn="ctr"/>
                      <a:r>
                        <a:rPr lang="en-US" b="1" dirty="0" smtClean="0"/>
                        <a:t>3.57</a:t>
                      </a:r>
                      <a:r>
                        <a:rPr lang="en-US" dirty="0" smtClean="0"/>
                        <a:t> (.93) </a:t>
                      </a:r>
                      <a:endParaRPr lang="en-US" dirty="0"/>
                    </a:p>
                  </a:txBody>
                  <a:tcPr anchor="ctr"/>
                </a:tc>
                <a:tc>
                  <a:txBody>
                    <a:bodyPr/>
                    <a:lstStyle/>
                    <a:p>
                      <a:pPr algn="ctr"/>
                      <a:r>
                        <a:rPr lang="en-US" b="1" dirty="0" smtClean="0"/>
                        <a:t>3.63</a:t>
                      </a:r>
                      <a:r>
                        <a:rPr lang="en-US" dirty="0" smtClean="0"/>
                        <a:t> (1.06)</a:t>
                      </a:r>
                      <a:endParaRPr lang="en-US" dirty="0"/>
                    </a:p>
                  </a:txBody>
                  <a:tcPr anchor="ctr"/>
                </a:tc>
                <a:tc>
                  <a:txBody>
                    <a:bodyPr/>
                    <a:lstStyle/>
                    <a:p>
                      <a:pPr algn="ctr"/>
                      <a:r>
                        <a:rPr lang="en-US" b="1" dirty="0" smtClean="0"/>
                        <a:t>3.45</a:t>
                      </a:r>
                      <a:r>
                        <a:rPr lang="en-US" dirty="0" smtClean="0"/>
                        <a:t> (.96) </a:t>
                      </a:r>
                      <a:endParaRPr lang="en-US" dirty="0"/>
                    </a:p>
                  </a:txBody>
                  <a:tcPr anchor="ctr"/>
                </a:tc>
                <a:tc>
                  <a:txBody>
                    <a:bodyPr/>
                    <a:lstStyle/>
                    <a:p>
                      <a:pPr algn="ctr"/>
                      <a:r>
                        <a:rPr lang="en-US" b="1" dirty="0" smtClean="0"/>
                        <a:t>3.60</a:t>
                      </a:r>
                      <a:r>
                        <a:rPr lang="en-US" dirty="0" smtClean="0"/>
                        <a:t> (1.09)</a:t>
                      </a:r>
                      <a:endParaRPr lang="en-US" dirty="0"/>
                    </a:p>
                  </a:txBody>
                  <a:tcPr anchor="ctr"/>
                </a:tc>
              </a:tr>
              <a:tr h="640080">
                <a:tc>
                  <a:txBody>
                    <a:bodyPr/>
                    <a:lstStyle/>
                    <a:p>
                      <a:pPr algn="l"/>
                      <a:r>
                        <a:rPr lang="en-US" dirty="0" smtClean="0"/>
                        <a:t>Wave  3: 2008                                                            </a:t>
                      </a:r>
                      <a:endParaRPr lang="en-US" dirty="0"/>
                    </a:p>
                  </a:txBody>
                  <a:tcPr anchor="ctr"/>
                </a:tc>
                <a:tc>
                  <a:txBody>
                    <a:bodyPr/>
                    <a:lstStyle/>
                    <a:p>
                      <a:pPr algn="ctr"/>
                      <a:r>
                        <a:rPr lang="en-US" b="1" dirty="0" smtClean="0"/>
                        <a:t>3.89</a:t>
                      </a:r>
                      <a:r>
                        <a:rPr lang="en-US" dirty="0" smtClean="0"/>
                        <a:t> (.78) </a:t>
                      </a:r>
                      <a:endParaRPr lang="en-US" dirty="0"/>
                    </a:p>
                  </a:txBody>
                  <a:tcPr anchor="ctr"/>
                </a:tc>
                <a:tc>
                  <a:txBody>
                    <a:bodyPr/>
                    <a:lstStyle/>
                    <a:p>
                      <a:pPr algn="ctr"/>
                      <a:r>
                        <a:rPr lang="en-US" b="1" dirty="0" smtClean="0"/>
                        <a:t>3.92</a:t>
                      </a:r>
                      <a:r>
                        <a:rPr lang="en-US" dirty="0" smtClean="0"/>
                        <a:t> (.91) </a:t>
                      </a:r>
                      <a:endParaRPr lang="en-US" dirty="0"/>
                    </a:p>
                  </a:txBody>
                  <a:tcPr anchor="ctr"/>
                </a:tc>
                <a:tc>
                  <a:txBody>
                    <a:bodyPr/>
                    <a:lstStyle/>
                    <a:p>
                      <a:pPr algn="ctr"/>
                      <a:r>
                        <a:rPr lang="en-US" b="1" dirty="0" smtClean="0"/>
                        <a:t>3.65</a:t>
                      </a:r>
                      <a:r>
                        <a:rPr lang="en-US" dirty="0" smtClean="0"/>
                        <a:t> (.90)</a:t>
                      </a:r>
                      <a:endParaRPr lang="en-US" dirty="0"/>
                    </a:p>
                  </a:txBody>
                  <a:tcPr anchor="ctr"/>
                </a:tc>
                <a:tc>
                  <a:txBody>
                    <a:bodyPr/>
                    <a:lstStyle/>
                    <a:p>
                      <a:pPr algn="ctr"/>
                      <a:r>
                        <a:rPr lang="en-US" b="1" dirty="0" smtClean="0"/>
                        <a:t>4.04</a:t>
                      </a:r>
                      <a:r>
                        <a:rPr lang="en-US" dirty="0" smtClean="0"/>
                        <a:t> (.87) </a:t>
                      </a:r>
                      <a:endParaRPr lang="en-US" dirty="0"/>
                    </a:p>
                  </a:txBody>
                  <a:tcPr anchor="ctr"/>
                </a:tc>
              </a:tr>
              <a:tr h="640080">
                <a:tc gridSpan="5">
                  <a:txBody>
                    <a:bodyPr/>
                    <a:lstStyle/>
                    <a:p>
                      <a:r>
                        <a:rPr lang="en-US" sz="1600" i="1" dirty="0" smtClean="0"/>
                        <a:t>Note:  </a:t>
                      </a:r>
                      <a:r>
                        <a:rPr lang="en-US" sz="1600" i="0" dirty="0" smtClean="0"/>
                        <a:t>Significant</a:t>
                      </a:r>
                      <a:r>
                        <a:rPr lang="en-US" sz="1600" i="0" baseline="0" dirty="0" smtClean="0"/>
                        <a:t> change over year is shown for each of these course descriptions.  The maximum score possible  is 5.00.</a:t>
                      </a:r>
                      <a:endParaRPr lang="en-US" sz="1600" i="0" dirty="0"/>
                    </a:p>
                  </a:txBody>
                  <a:tcPr anchor="ct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r>
            </a:tbl>
          </a:graphicData>
        </a:graphic>
      </p:graphicFrame>
    </p:spTree>
    <p:extLst>
      <p:ext uri="{BB962C8B-B14F-4D97-AF65-F5344CB8AC3E}">
        <p14:creationId xmlns:p14="http://schemas.microsoft.com/office/powerpoint/2010/main" val="291915627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Summary: Characterizing Service-learning Courses </a:t>
            </a:r>
            <a:endParaRPr lang="en-US" dirty="0"/>
          </a:p>
        </p:txBody>
      </p:sp>
      <p:sp>
        <p:nvSpPr>
          <p:cNvPr id="3" name="Content Placeholder 2"/>
          <p:cNvSpPr>
            <a:spLocks noGrp="1"/>
          </p:cNvSpPr>
          <p:nvPr>
            <p:ph idx="1"/>
          </p:nvPr>
        </p:nvSpPr>
        <p:spPr/>
        <p:txBody>
          <a:bodyPr>
            <a:normAutofit lnSpcReduction="10000"/>
          </a:bodyPr>
          <a:lstStyle/>
          <a:p>
            <a:r>
              <a:rPr lang="en-US" dirty="0" smtClean="0"/>
              <a:t>Students were most positive about the opportunities for reflection that their courses offered and about value of the service they carried out for their courses.  Course quality improved, according to student reports, over the three years of the study.  </a:t>
            </a:r>
          </a:p>
          <a:p>
            <a:r>
              <a:rPr lang="en-US" dirty="0" smtClean="0"/>
              <a:t>Students saw their course experiences as  characterized more by a Charity than a Social Change orientation, although scores were not near the maximum on either scale.  These scales did not show change over time.   </a:t>
            </a:r>
            <a:endParaRPr lang="en-US" dirty="0"/>
          </a:p>
        </p:txBody>
      </p:sp>
    </p:spTree>
    <p:extLst>
      <p:ext uri="{BB962C8B-B14F-4D97-AF65-F5344CB8AC3E}">
        <p14:creationId xmlns:p14="http://schemas.microsoft.com/office/powerpoint/2010/main" val="148877158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Learning Outcomes from</a:t>
            </a:r>
            <a:br>
              <a:rPr lang="en-US" dirty="0" smtClean="0"/>
            </a:br>
            <a:r>
              <a:rPr lang="en-US" dirty="0" smtClean="0"/>
              <a:t>Service-learning Participation (1)  </a:t>
            </a:r>
            <a:endParaRPr lang="en-US" dirty="0"/>
          </a:p>
        </p:txBody>
      </p:sp>
      <p:sp>
        <p:nvSpPr>
          <p:cNvPr id="3" name="Content Placeholder 2"/>
          <p:cNvSpPr>
            <a:spLocks noGrp="1"/>
          </p:cNvSpPr>
          <p:nvPr>
            <p:ph idx="1"/>
          </p:nvPr>
        </p:nvSpPr>
        <p:spPr/>
        <p:txBody>
          <a:bodyPr>
            <a:normAutofit fontScale="40000" lnSpcReduction="20000"/>
          </a:bodyPr>
          <a:lstStyle/>
          <a:p>
            <a:pPr marL="274320"/>
            <a:r>
              <a:rPr lang="en-US" sz="7400" dirty="0" smtClean="0"/>
              <a:t>Learning about the Community</a:t>
            </a:r>
          </a:p>
          <a:p>
            <a:pPr marL="457200" lvl="1" indent="0">
              <a:buNone/>
            </a:pPr>
            <a:r>
              <a:rPr lang="en-US" sz="5000" dirty="0"/>
              <a:t>“Through my service learning course, I have become more aware of the community of which I am a part/changed the way I think about societal problems/learned to appreciate different cultures. </a:t>
            </a:r>
            <a:r>
              <a:rPr lang="en-US" sz="5000" dirty="0" smtClean="0"/>
              <a:t>“  </a:t>
            </a:r>
            <a:r>
              <a:rPr lang="en-US" sz="5000" i="1" dirty="0" smtClean="0"/>
              <a:t>Alpha</a:t>
            </a:r>
            <a:r>
              <a:rPr lang="en-US" sz="5000" dirty="0" smtClean="0"/>
              <a:t> </a:t>
            </a:r>
            <a:r>
              <a:rPr lang="en-US" sz="5000" dirty="0"/>
              <a:t>= .92  for 6 items, </a:t>
            </a:r>
            <a:r>
              <a:rPr lang="en-US" sz="5000" i="1" dirty="0"/>
              <a:t>N</a:t>
            </a:r>
            <a:r>
              <a:rPr lang="en-US" sz="5000" dirty="0"/>
              <a:t> = </a:t>
            </a:r>
            <a:r>
              <a:rPr lang="en-US" sz="5000" dirty="0" smtClean="0"/>
              <a:t>154</a:t>
            </a:r>
          </a:p>
          <a:p>
            <a:pPr marL="457200" lvl="1" indent="0">
              <a:buNone/>
            </a:pPr>
            <a:endParaRPr lang="en-US" sz="2500" dirty="0"/>
          </a:p>
          <a:p>
            <a:pPr marL="274320"/>
            <a:r>
              <a:rPr lang="en-US" sz="7400" dirty="0" smtClean="0"/>
              <a:t>Academic Learning  </a:t>
            </a:r>
            <a:r>
              <a:rPr lang="en-US" sz="3700" dirty="0" smtClean="0"/>
              <a:t>(</a:t>
            </a:r>
            <a:r>
              <a:rPr lang="en-US" sz="3700" i="1" dirty="0" smtClean="0"/>
              <a:t>Alpha </a:t>
            </a:r>
            <a:r>
              <a:rPr lang="en-US" sz="3700" dirty="0" smtClean="0"/>
              <a:t>= .92 for 10 items, </a:t>
            </a:r>
            <a:r>
              <a:rPr lang="en-US" sz="3700" i="1" dirty="0" smtClean="0"/>
              <a:t>N</a:t>
            </a:r>
            <a:r>
              <a:rPr lang="en-US" sz="3700" dirty="0" smtClean="0"/>
              <a:t> = 79)  </a:t>
            </a:r>
          </a:p>
          <a:p>
            <a:pPr marL="0" indent="0">
              <a:spcBef>
                <a:spcPts val="1200"/>
              </a:spcBef>
              <a:buNone/>
            </a:pPr>
            <a:r>
              <a:rPr lang="en-US" sz="5100" dirty="0"/>
              <a:t>	</a:t>
            </a:r>
            <a:r>
              <a:rPr lang="en-US" sz="4900" u="sng" dirty="0" smtClean="0"/>
              <a:t>Understanding </a:t>
            </a:r>
          </a:p>
          <a:p>
            <a:pPr marL="0" indent="-457200">
              <a:spcBef>
                <a:spcPts val="0"/>
              </a:spcBef>
              <a:buNone/>
            </a:pPr>
            <a:r>
              <a:rPr lang="en-US" sz="4900" dirty="0"/>
              <a:t>	</a:t>
            </a:r>
            <a:r>
              <a:rPr lang="en-US" sz="4900" dirty="0" smtClean="0"/>
              <a:t>“Through my service-learning course, I gained a deeper 	understanding of things I learned about in the course.” </a:t>
            </a:r>
          </a:p>
          <a:p>
            <a:pPr marL="0" indent="-457200">
              <a:spcBef>
                <a:spcPts val="0"/>
              </a:spcBef>
              <a:buNone/>
            </a:pPr>
            <a:endParaRPr lang="en-US" sz="4900" dirty="0" smtClean="0"/>
          </a:p>
          <a:p>
            <a:pPr marL="0" indent="-457200">
              <a:spcBef>
                <a:spcPts val="0"/>
              </a:spcBef>
              <a:buNone/>
            </a:pPr>
            <a:r>
              <a:rPr lang="en-US" sz="4900" dirty="0"/>
              <a:t>	</a:t>
            </a:r>
            <a:r>
              <a:rPr lang="en-US" sz="4900" u="sng" dirty="0" smtClean="0"/>
              <a:t>Innovation</a:t>
            </a:r>
            <a:r>
              <a:rPr lang="en-US" sz="4900" dirty="0" smtClean="0"/>
              <a:t> </a:t>
            </a:r>
          </a:p>
          <a:p>
            <a:pPr marL="0" indent="-457200">
              <a:spcBef>
                <a:spcPts val="0"/>
              </a:spcBef>
              <a:buNone/>
            </a:pPr>
            <a:r>
              <a:rPr lang="en-US" sz="4900" dirty="0"/>
              <a:t>	</a:t>
            </a:r>
            <a:r>
              <a:rPr lang="en-US" sz="4900" dirty="0" smtClean="0"/>
              <a:t>“Through my service-learning course, I improved my ability to </a:t>
            </a:r>
            <a:r>
              <a:rPr lang="en-US" sz="4900" dirty="0" smtClean="0"/>
              <a:t> </a:t>
            </a:r>
            <a:endParaRPr lang="en-US" sz="4900" dirty="0" smtClean="0"/>
          </a:p>
          <a:p>
            <a:pPr marL="0" indent="-457200">
              <a:spcBef>
                <a:spcPts val="0"/>
              </a:spcBef>
              <a:buNone/>
            </a:pPr>
            <a:r>
              <a:rPr lang="en-US" sz="4900" dirty="0"/>
              <a:t>	</a:t>
            </a:r>
            <a:r>
              <a:rPr lang="en-US" sz="4900" dirty="0" smtClean="0"/>
              <a:t>creatively/solve problems.” </a:t>
            </a:r>
          </a:p>
          <a:p>
            <a:pPr marL="0" indent="-457200">
              <a:spcBef>
                <a:spcPts val="1800"/>
              </a:spcBef>
              <a:buNone/>
            </a:pPr>
            <a:r>
              <a:rPr lang="en-US" sz="4900" dirty="0"/>
              <a:t>	</a:t>
            </a:r>
            <a:endParaRPr lang="en-US" sz="3100" dirty="0"/>
          </a:p>
        </p:txBody>
      </p:sp>
    </p:spTree>
    <p:extLst>
      <p:ext uri="{BB962C8B-B14F-4D97-AF65-F5344CB8AC3E}">
        <p14:creationId xmlns:p14="http://schemas.microsoft.com/office/powerpoint/2010/main" val="283352947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Learning Outcomes </a:t>
            </a:r>
            <a:r>
              <a:rPr lang="en-US" dirty="0"/>
              <a:t>from</a:t>
            </a:r>
            <a:br>
              <a:rPr lang="en-US" dirty="0"/>
            </a:br>
            <a:r>
              <a:rPr lang="en-US" dirty="0"/>
              <a:t>Service-learning Participation </a:t>
            </a:r>
            <a:r>
              <a:rPr lang="en-US" dirty="0" smtClean="0"/>
              <a:t>(2) </a:t>
            </a:r>
            <a:endParaRPr lang="en-US" dirty="0"/>
          </a:p>
        </p:txBody>
      </p:sp>
      <p:sp>
        <p:nvSpPr>
          <p:cNvPr id="3" name="Content Placeholder 2"/>
          <p:cNvSpPr>
            <a:spLocks noGrp="1"/>
          </p:cNvSpPr>
          <p:nvPr>
            <p:ph idx="1"/>
          </p:nvPr>
        </p:nvSpPr>
        <p:spPr/>
        <p:txBody>
          <a:bodyPr/>
          <a:lstStyle/>
          <a:p>
            <a:pPr marL="274320"/>
            <a:r>
              <a:rPr lang="en-US" sz="2600" dirty="0"/>
              <a:t>Leadership Skill</a:t>
            </a:r>
          </a:p>
          <a:p>
            <a:pPr marL="457200" lvl="1" indent="0">
              <a:buClr>
                <a:schemeClr val="tx1">
                  <a:shade val="95000"/>
                </a:schemeClr>
              </a:buClr>
              <a:buSzPct val="65000"/>
              <a:buNone/>
            </a:pPr>
            <a:r>
              <a:rPr lang="en-US" sz="2000" dirty="0"/>
              <a:t>“Through my service learning course, I have developed my leadership skills/practiced my ability to lead and make decisions. “</a:t>
            </a:r>
          </a:p>
          <a:p>
            <a:pPr marL="457200" lvl="1" indent="0">
              <a:spcBef>
                <a:spcPts val="600"/>
              </a:spcBef>
              <a:spcAft>
                <a:spcPts val="1200"/>
              </a:spcAft>
              <a:buClr>
                <a:schemeClr val="tx1">
                  <a:shade val="95000"/>
                </a:schemeClr>
              </a:buClr>
              <a:buSzPct val="65000"/>
              <a:buNone/>
            </a:pPr>
            <a:r>
              <a:rPr lang="en-US" sz="1900" i="1" dirty="0"/>
              <a:t>Alpha</a:t>
            </a:r>
            <a:r>
              <a:rPr lang="en-US" sz="1900" dirty="0"/>
              <a:t> = .92  for 4 items, </a:t>
            </a:r>
            <a:r>
              <a:rPr lang="en-US" sz="1900" i="1" dirty="0"/>
              <a:t>N</a:t>
            </a:r>
            <a:r>
              <a:rPr lang="en-US" sz="1900" dirty="0"/>
              <a:t> =  205</a:t>
            </a:r>
          </a:p>
          <a:p>
            <a:pPr marL="274320"/>
            <a:r>
              <a:rPr lang="en-US" sz="2600" dirty="0"/>
              <a:t>Satisfaction with College </a:t>
            </a:r>
          </a:p>
          <a:p>
            <a:pPr marL="457200" lvl="1" indent="0">
              <a:buNone/>
            </a:pPr>
            <a:r>
              <a:rPr lang="en-US" sz="2000" dirty="0"/>
              <a:t>“Through my service learning course, I have become more positive about being at this university/more  likely to recommend my university to other students/more likely to continue study at this university.</a:t>
            </a:r>
            <a:r>
              <a:rPr lang="en-US" sz="2000" i="1" dirty="0"/>
              <a:t> “</a:t>
            </a:r>
          </a:p>
          <a:p>
            <a:pPr marL="457200" lvl="1" indent="0">
              <a:spcBef>
                <a:spcPts val="600"/>
              </a:spcBef>
              <a:spcAft>
                <a:spcPts val="1800"/>
              </a:spcAft>
              <a:buNone/>
            </a:pPr>
            <a:r>
              <a:rPr lang="en-US" sz="1900" i="1" dirty="0"/>
              <a:t>Alpha</a:t>
            </a:r>
            <a:r>
              <a:rPr lang="en-US" sz="1900" dirty="0"/>
              <a:t> </a:t>
            </a:r>
            <a:r>
              <a:rPr lang="en-US" sz="1900"/>
              <a:t>=  </a:t>
            </a:r>
            <a:r>
              <a:rPr lang="en-US" sz="1900" smtClean="0"/>
              <a:t>.90 for </a:t>
            </a:r>
            <a:r>
              <a:rPr lang="en-US" sz="1900" dirty="0"/>
              <a:t>6 items, </a:t>
            </a:r>
            <a:r>
              <a:rPr lang="en-US" sz="1900" i="1" dirty="0"/>
              <a:t>N</a:t>
            </a:r>
            <a:r>
              <a:rPr lang="en-US" sz="1900" dirty="0"/>
              <a:t> =  185</a:t>
            </a:r>
            <a:endParaRPr lang="en-US" sz="2000" dirty="0"/>
          </a:p>
          <a:p>
            <a:endParaRPr lang="en-US" dirty="0"/>
          </a:p>
        </p:txBody>
      </p:sp>
    </p:spTree>
    <p:extLst>
      <p:ext uri="{BB962C8B-B14F-4D97-AF65-F5344CB8AC3E}">
        <p14:creationId xmlns:p14="http://schemas.microsoft.com/office/powerpoint/2010/main" val="45852149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609600"/>
            <a:ext cx="8229600" cy="960438"/>
          </a:xfrm>
        </p:spPr>
        <p:txBody>
          <a:bodyPr>
            <a:normAutofit fontScale="90000"/>
          </a:bodyPr>
          <a:lstStyle/>
          <a:p>
            <a:r>
              <a:rPr lang="en-US" dirty="0" smtClean="0"/>
              <a:t>Service-learning Outcomes</a:t>
            </a:r>
            <a:br>
              <a:rPr lang="en-US" dirty="0" smtClean="0"/>
            </a:br>
            <a:r>
              <a:rPr lang="en-US" dirty="0" smtClean="0"/>
              <a:t> </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219669971"/>
              </p:ext>
            </p:extLst>
          </p:nvPr>
        </p:nvGraphicFramePr>
        <p:xfrm>
          <a:off x="609600" y="1371599"/>
          <a:ext cx="8000999" cy="4663440"/>
        </p:xfrm>
        <a:graphic>
          <a:graphicData uri="http://schemas.openxmlformats.org/drawingml/2006/table">
            <a:tbl>
              <a:tblPr firstRow="1" bandRow="1">
                <a:tableStyleId>{5C22544A-7EE6-4342-B048-85BDC9FD1C3A}</a:tableStyleId>
              </a:tblPr>
              <a:tblGrid>
                <a:gridCol w="4157382"/>
                <a:gridCol w="1281206"/>
                <a:gridCol w="2562411"/>
              </a:tblGrid>
              <a:tr h="370229">
                <a:tc>
                  <a:txBody>
                    <a:bodyPr/>
                    <a:lstStyle/>
                    <a:p>
                      <a:r>
                        <a:rPr lang="en-US" dirty="0" smtClean="0"/>
                        <a:t>Outcome </a:t>
                      </a:r>
                      <a:endParaRPr lang="en-US" dirty="0"/>
                    </a:p>
                  </a:txBody>
                  <a:tcPr/>
                </a:tc>
                <a:tc>
                  <a:txBody>
                    <a:bodyPr/>
                    <a:lstStyle/>
                    <a:p>
                      <a:pPr algn="ctr"/>
                      <a:r>
                        <a:rPr lang="en-US" i="1" dirty="0" smtClean="0"/>
                        <a:t>N</a:t>
                      </a:r>
                      <a:endParaRPr lang="en-US" i="1" dirty="0"/>
                    </a:p>
                  </a:txBody>
                  <a:tcPr anchor="ctr"/>
                </a:tc>
                <a:tc>
                  <a:txBody>
                    <a:bodyPr/>
                    <a:lstStyle/>
                    <a:p>
                      <a:pPr algn="ctr"/>
                      <a:r>
                        <a:rPr lang="en-US" i="1" dirty="0" smtClean="0"/>
                        <a:t>M (SD) </a:t>
                      </a:r>
                      <a:endParaRPr lang="en-US" i="1" dirty="0"/>
                    </a:p>
                  </a:txBody>
                  <a:tcPr anchor="ctr"/>
                </a:tc>
              </a:tr>
              <a:tr h="401081">
                <a:tc gridSpan="3">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smtClean="0"/>
                        <a:t>“Through</a:t>
                      </a:r>
                      <a:r>
                        <a:rPr lang="en-US" sz="2000" baseline="0" dirty="0" smtClean="0"/>
                        <a:t> my service learning course, I have gained in…” </a:t>
                      </a:r>
                      <a:endParaRPr lang="en-US" sz="2000" dirty="0" smtClean="0"/>
                    </a:p>
                  </a:txBody>
                  <a:tcPr anchor="ctr">
                    <a:solidFill>
                      <a:schemeClr val="tx2">
                        <a:lumMod val="20000"/>
                        <a:lumOff val="80000"/>
                      </a:schemeClr>
                    </a:solidFill>
                  </a:tcPr>
                </a:tc>
                <a:tc hMerge="1">
                  <a:txBody>
                    <a:bodyPr/>
                    <a:lstStyle/>
                    <a:p>
                      <a:pPr algn="ctr"/>
                      <a:endParaRPr lang="en-US" sz="2000" dirty="0"/>
                    </a:p>
                  </a:txBody>
                  <a:tcPr anchor="ctr">
                    <a:solidFill>
                      <a:schemeClr val="tx1"/>
                    </a:solidFill>
                  </a:tcPr>
                </a:tc>
                <a:tc hMerge="1">
                  <a:txBody>
                    <a:bodyPr/>
                    <a:lstStyle/>
                    <a:p>
                      <a:pPr algn="ctr"/>
                      <a:endParaRPr lang="en-US" sz="2400" dirty="0"/>
                    </a:p>
                  </a:txBody>
                  <a:tcPr anchor="ctr">
                    <a:solidFill>
                      <a:schemeClr val="tx1"/>
                    </a:solidFill>
                  </a:tcPr>
                </a:tc>
              </a:tr>
              <a:tr h="50128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smtClean="0"/>
                        <a:t>Learning about the Community </a:t>
                      </a:r>
                      <a:endParaRPr lang="en-US" sz="2000" dirty="0"/>
                    </a:p>
                  </a:txBody>
                  <a:tcPr anchor="ctr">
                    <a:solidFill>
                      <a:schemeClr val="accent3">
                        <a:lumMod val="40000"/>
                        <a:lumOff val="60000"/>
                      </a:schemeClr>
                    </a:solidFill>
                  </a:tcPr>
                </a:tc>
                <a:tc>
                  <a:txBody>
                    <a:bodyPr/>
                    <a:lstStyle/>
                    <a:p>
                      <a:pPr algn="ctr"/>
                      <a:r>
                        <a:rPr lang="en-US" sz="1800" dirty="0" smtClean="0"/>
                        <a:t>154</a:t>
                      </a:r>
                      <a:endParaRPr lang="en-US" sz="1800" dirty="0"/>
                    </a:p>
                  </a:txBody>
                  <a:tcPr anchor="ctr">
                    <a:solidFill>
                      <a:schemeClr val="accent3">
                        <a:lumMod val="40000"/>
                        <a:lumOff val="60000"/>
                      </a:schemeClr>
                    </a:solidFill>
                  </a:tcPr>
                </a:tc>
                <a:tc>
                  <a:txBody>
                    <a:bodyPr/>
                    <a:lstStyle/>
                    <a:p>
                      <a:pPr algn="ctr"/>
                      <a:r>
                        <a:rPr lang="en-US" sz="2000" dirty="0" smtClean="0"/>
                        <a:t>3.53  (.93) </a:t>
                      </a:r>
                      <a:endParaRPr lang="en-US" sz="2000" dirty="0"/>
                    </a:p>
                  </a:txBody>
                  <a:tcPr anchor="ctr">
                    <a:solidFill>
                      <a:schemeClr val="accent3">
                        <a:lumMod val="40000"/>
                        <a:lumOff val="60000"/>
                      </a:schemeClr>
                    </a:solidFill>
                  </a:tcPr>
                </a:tc>
              </a:tr>
              <a:tr h="445586">
                <a:tc>
                  <a:txBody>
                    <a:bodyPr/>
                    <a:lstStyle/>
                    <a:p>
                      <a:pPr algn="l"/>
                      <a:r>
                        <a:rPr lang="en-US" sz="2000" dirty="0" smtClean="0"/>
                        <a:t>Academic Learning</a:t>
                      </a:r>
                      <a:r>
                        <a:rPr lang="en-US" sz="2000" baseline="0" dirty="0" smtClean="0"/>
                        <a:t> </a:t>
                      </a:r>
                      <a:r>
                        <a:rPr lang="en-US" sz="2000" baseline="0" dirty="0" smtClean="0"/>
                        <a:t>(overall)</a:t>
                      </a:r>
                      <a:endParaRPr lang="en-US" sz="2000" dirty="0"/>
                    </a:p>
                  </a:txBody>
                  <a:tcPr anchor="ctr">
                    <a:solidFill>
                      <a:schemeClr val="accent5">
                        <a:lumMod val="20000"/>
                        <a:lumOff val="80000"/>
                      </a:schemeClr>
                    </a:solidFill>
                  </a:tcPr>
                </a:tc>
                <a:tc>
                  <a:txBody>
                    <a:bodyPr/>
                    <a:lstStyle/>
                    <a:p>
                      <a:pPr algn="ctr"/>
                      <a:r>
                        <a:rPr lang="en-US" sz="2800" baseline="30000" dirty="0" smtClean="0">
                          <a:latin typeface="+mn-lt"/>
                        </a:rPr>
                        <a:t>79</a:t>
                      </a:r>
                      <a:endParaRPr lang="en-US" sz="2800" baseline="30000" dirty="0">
                        <a:latin typeface="+mn-lt"/>
                      </a:endParaRPr>
                    </a:p>
                  </a:txBody>
                  <a:tcPr anchor="b">
                    <a:solidFill>
                      <a:schemeClr val="accent5">
                        <a:lumMod val="20000"/>
                        <a:lumOff val="80000"/>
                      </a:schemeClr>
                    </a:solidFill>
                  </a:tcPr>
                </a:tc>
                <a:tc>
                  <a:txBody>
                    <a:bodyPr/>
                    <a:lstStyle/>
                    <a:p>
                      <a:pPr algn="ctr"/>
                      <a:r>
                        <a:rPr lang="en-US" sz="3200" baseline="30000" dirty="0" smtClean="0">
                          <a:latin typeface="+mn-lt"/>
                        </a:rPr>
                        <a:t>3.05 (.89) </a:t>
                      </a:r>
                      <a:endParaRPr lang="en-US" sz="3200" baseline="30000" dirty="0">
                        <a:latin typeface="+mn-lt"/>
                      </a:endParaRPr>
                    </a:p>
                  </a:txBody>
                  <a:tcPr anchor="b">
                    <a:solidFill>
                      <a:schemeClr val="accent5">
                        <a:lumMod val="20000"/>
                        <a:lumOff val="80000"/>
                      </a:schemeClr>
                    </a:solidFill>
                  </a:tcPr>
                </a:tc>
              </a:tr>
              <a:tr h="445586">
                <a:tc>
                  <a:txBody>
                    <a:bodyPr/>
                    <a:lstStyle/>
                    <a:p>
                      <a:r>
                        <a:rPr lang="en-US" dirty="0" smtClean="0"/>
                        <a:t>     Understanding of Course Content </a:t>
                      </a:r>
                      <a:endParaRPr lang="en-US" dirty="0"/>
                    </a:p>
                  </a:txBody>
                  <a:tcPr anchor="ctr">
                    <a:solidFill>
                      <a:schemeClr val="accent5">
                        <a:lumMod val="20000"/>
                        <a:lumOff val="80000"/>
                      </a:schemeClr>
                    </a:solidFill>
                  </a:tcPr>
                </a:tc>
                <a:tc>
                  <a:txBody>
                    <a:bodyPr/>
                    <a:lstStyle/>
                    <a:p>
                      <a:pPr algn="ctr"/>
                      <a:r>
                        <a:rPr lang="en-US" dirty="0" smtClean="0"/>
                        <a:t>205 </a:t>
                      </a:r>
                      <a:endParaRPr lang="en-US" dirty="0"/>
                    </a:p>
                  </a:txBody>
                  <a:tcPr anchor="ctr">
                    <a:solidFill>
                      <a:schemeClr val="accent5">
                        <a:lumMod val="20000"/>
                        <a:lumOff val="80000"/>
                      </a:schemeClr>
                    </a:solidFill>
                  </a:tcPr>
                </a:tc>
                <a:tc>
                  <a:txBody>
                    <a:bodyPr/>
                    <a:lstStyle/>
                    <a:p>
                      <a:pPr algn="ctr"/>
                      <a:r>
                        <a:rPr lang="en-US" dirty="0" smtClean="0"/>
                        <a:t>3.32  (1.07) </a:t>
                      </a:r>
                      <a:endParaRPr lang="en-US" dirty="0"/>
                    </a:p>
                  </a:txBody>
                  <a:tcPr anchor="ctr">
                    <a:solidFill>
                      <a:schemeClr val="accent5">
                        <a:lumMod val="20000"/>
                        <a:lumOff val="80000"/>
                      </a:schemeClr>
                    </a:solidFill>
                  </a:tcPr>
                </a:tc>
              </a:tr>
              <a:tr h="647900">
                <a:tc>
                  <a:txBody>
                    <a:bodyPr/>
                    <a:lstStyle/>
                    <a:p>
                      <a:r>
                        <a:rPr lang="en-US" dirty="0" smtClean="0"/>
                        <a:t>     Innovative </a:t>
                      </a:r>
                      <a:r>
                        <a:rPr lang="en-US" baseline="0" dirty="0" smtClean="0"/>
                        <a:t> Thinking /Problem     </a:t>
                      </a:r>
                    </a:p>
                    <a:p>
                      <a:r>
                        <a:rPr lang="en-US" baseline="0" dirty="0" smtClean="0"/>
                        <a:t>        Solving </a:t>
                      </a:r>
                      <a:endParaRPr lang="en-US" dirty="0"/>
                    </a:p>
                  </a:txBody>
                  <a:tcPr anchor="ctr">
                    <a:solidFill>
                      <a:schemeClr val="accent5">
                        <a:lumMod val="20000"/>
                        <a:lumOff val="80000"/>
                      </a:schemeClr>
                    </a:solidFill>
                  </a:tcPr>
                </a:tc>
                <a:tc>
                  <a:txBody>
                    <a:bodyPr/>
                    <a:lstStyle/>
                    <a:p>
                      <a:pPr algn="ctr"/>
                      <a:r>
                        <a:rPr lang="en-US" dirty="0" smtClean="0"/>
                        <a:t>90 </a:t>
                      </a:r>
                      <a:endParaRPr lang="en-US" dirty="0"/>
                    </a:p>
                  </a:txBody>
                  <a:tcPr anchor="ctr">
                    <a:solidFill>
                      <a:schemeClr val="accent5">
                        <a:lumMod val="20000"/>
                        <a:lumOff val="80000"/>
                      </a:schemeClr>
                    </a:solidFill>
                  </a:tcPr>
                </a:tc>
                <a:tc>
                  <a:txBody>
                    <a:bodyPr/>
                    <a:lstStyle/>
                    <a:p>
                      <a:pPr algn="ctr"/>
                      <a:r>
                        <a:rPr lang="en-US" dirty="0" smtClean="0"/>
                        <a:t>3.14  (1.03) </a:t>
                      </a:r>
                      <a:endParaRPr lang="en-US" dirty="0"/>
                    </a:p>
                  </a:txBody>
                  <a:tcPr anchor="ctr">
                    <a:solidFill>
                      <a:schemeClr val="accent5">
                        <a:lumMod val="20000"/>
                        <a:lumOff val="80000"/>
                      </a:schemeClr>
                    </a:solidFill>
                  </a:tcPr>
                </a:tc>
              </a:tr>
              <a:tr h="70960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smtClean="0"/>
                        <a:t>Leadership </a:t>
                      </a:r>
                      <a:r>
                        <a:rPr lang="en-US" sz="2000" dirty="0" smtClean="0"/>
                        <a:t>Skill</a:t>
                      </a:r>
                      <a:endParaRPr lang="en-US" sz="2000" dirty="0"/>
                    </a:p>
                  </a:txBody>
                  <a:tcPr anchor="ctr">
                    <a:solidFill>
                      <a:schemeClr val="accent1">
                        <a:lumMod val="20000"/>
                        <a:lumOff val="80000"/>
                      </a:schemeClr>
                    </a:solidFill>
                  </a:tcPr>
                </a:tc>
                <a:tc>
                  <a:txBody>
                    <a:bodyPr/>
                    <a:lstStyle/>
                    <a:p>
                      <a:pPr algn="ctr"/>
                      <a:r>
                        <a:rPr lang="en-US" sz="2800" baseline="30000" dirty="0" smtClean="0">
                          <a:latin typeface="+mn-lt"/>
                        </a:rPr>
                        <a:t>205</a:t>
                      </a:r>
                      <a:endParaRPr lang="en-US" sz="2800" baseline="30000" dirty="0">
                        <a:latin typeface="+mn-lt"/>
                      </a:endParaRPr>
                    </a:p>
                  </a:txBody>
                  <a:tcPr anchor="b">
                    <a:solidFill>
                      <a:schemeClr val="accent1">
                        <a:lumMod val="20000"/>
                        <a:lumOff val="80000"/>
                      </a:schemeClr>
                    </a:solidFill>
                  </a:tcPr>
                </a:tc>
                <a:tc>
                  <a:txBody>
                    <a:bodyPr/>
                    <a:lstStyle/>
                    <a:p>
                      <a:pPr algn="ctr"/>
                      <a:r>
                        <a:rPr lang="en-US" sz="2000" dirty="0" smtClean="0"/>
                        <a:t>3.28  (1.06)</a:t>
                      </a:r>
                      <a:r>
                        <a:rPr lang="en-US" sz="2000" baseline="30000" dirty="0" smtClean="0"/>
                        <a:t> </a:t>
                      </a:r>
                      <a:endParaRPr lang="en-US" sz="2000" baseline="30000" dirty="0"/>
                    </a:p>
                  </a:txBody>
                  <a:tcPr anchor="ctr">
                    <a:solidFill>
                      <a:schemeClr val="accent1">
                        <a:lumMod val="20000"/>
                        <a:lumOff val="80000"/>
                      </a:schemeClr>
                    </a:solidFill>
                  </a:tcPr>
                </a:tc>
              </a:tr>
              <a:tr h="49014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smtClean="0"/>
                        <a:t>Satisfaction with College </a:t>
                      </a:r>
                    </a:p>
                  </a:txBody>
                  <a:tcPr anchor="ctr">
                    <a:solidFill>
                      <a:schemeClr val="accent1">
                        <a:lumMod val="20000"/>
                        <a:lumOff val="80000"/>
                      </a:schemeClr>
                    </a:solidFill>
                  </a:tcPr>
                </a:tc>
                <a:tc>
                  <a:txBody>
                    <a:bodyPr/>
                    <a:lstStyle/>
                    <a:p>
                      <a:pPr algn="ctr"/>
                      <a:r>
                        <a:rPr lang="en-US" sz="2800" baseline="30000" dirty="0" smtClean="0">
                          <a:latin typeface="+mn-lt"/>
                        </a:rPr>
                        <a:t>185</a:t>
                      </a:r>
                      <a:endParaRPr lang="en-US" sz="2800" baseline="30000" dirty="0">
                        <a:latin typeface="+mn-lt"/>
                      </a:endParaRPr>
                    </a:p>
                  </a:txBody>
                  <a:tcPr anchor="ctr">
                    <a:solidFill>
                      <a:schemeClr val="accent1">
                        <a:lumMod val="20000"/>
                        <a:lumOff val="80000"/>
                      </a:schemeClr>
                    </a:solidFill>
                  </a:tcPr>
                </a:tc>
                <a:tc>
                  <a:txBody>
                    <a:bodyPr/>
                    <a:lstStyle/>
                    <a:p>
                      <a:pPr algn="ctr"/>
                      <a:r>
                        <a:rPr lang="en-US" sz="2000" dirty="0" smtClean="0"/>
                        <a:t>3.26  (1.04) </a:t>
                      </a:r>
                      <a:endParaRPr lang="en-US" sz="2000" baseline="30000" dirty="0"/>
                    </a:p>
                  </a:txBody>
                  <a:tcPr anchor="ctr">
                    <a:solidFill>
                      <a:schemeClr val="accent1">
                        <a:lumMod val="20000"/>
                        <a:lumOff val="80000"/>
                      </a:schemeClr>
                    </a:solidFill>
                  </a:tcPr>
                </a:tc>
              </a:tr>
              <a:tr h="652024">
                <a:tc gridSpan="3">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i="1" dirty="0" smtClean="0">
                          <a:solidFill>
                            <a:schemeClr val="bg1"/>
                          </a:solidFill>
                        </a:rPr>
                        <a:t>Note</a:t>
                      </a:r>
                      <a:r>
                        <a:rPr lang="en-US" sz="1600" dirty="0" smtClean="0">
                          <a:solidFill>
                            <a:schemeClr val="bg1"/>
                          </a:solidFill>
                        </a:rPr>
                        <a:t>:  Students scored significantly</a:t>
                      </a:r>
                      <a:r>
                        <a:rPr lang="en-US" sz="1600" baseline="0" dirty="0" smtClean="0">
                          <a:solidFill>
                            <a:schemeClr val="bg1"/>
                          </a:solidFill>
                        </a:rPr>
                        <a:t> </a:t>
                      </a:r>
                      <a:r>
                        <a:rPr lang="en-US" sz="1600" dirty="0" smtClean="0">
                          <a:solidFill>
                            <a:schemeClr val="bg1"/>
                          </a:solidFill>
                        </a:rPr>
                        <a:t>higher in </a:t>
                      </a:r>
                      <a:r>
                        <a:rPr lang="en-US" sz="1600" i="1" dirty="0" smtClean="0">
                          <a:solidFill>
                            <a:schemeClr val="bg1"/>
                          </a:solidFill>
                        </a:rPr>
                        <a:t>Learning about the Community </a:t>
                      </a:r>
                      <a:r>
                        <a:rPr lang="en-US" sz="1600" dirty="0" smtClean="0">
                          <a:solidFill>
                            <a:schemeClr val="bg1"/>
                          </a:solidFill>
                        </a:rPr>
                        <a:t>than they did in</a:t>
                      </a:r>
                      <a:r>
                        <a:rPr lang="en-US" sz="1600" baseline="0" dirty="0" smtClean="0">
                          <a:solidFill>
                            <a:schemeClr val="bg1"/>
                          </a:solidFill>
                        </a:rPr>
                        <a:t> the other areas; they were lowest in overall ratings of </a:t>
                      </a:r>
                      <a:r>
                        <a:rPr lang="en-US" sz="1600" i="1" baseline="0" dirty="0" smtClean="0">
                          <a:solidFill>
                            <a:schemeClr val="bg1"/>
                          </a:solidFill>
                        </a:rPr>
                        <a:t>Academic Learning. </a:t>
                      </a:r>
                      <a:endParaRPr lang="en-US" sz="1600" i="1" dirty="0" smtClean="0">
                        <a:solidFill>
                          <a:schemeClr val="bg1"/>
                        </a:solidFill>
                      </a:endParaRPr>
                    </a:p>
                  </a:txBody>
                  <a:tcPr anchor="ctr"/>
                </a:tc>
                <a:tc hMerge="1">
                  <a:txBody>
                    <a:bodyPr/>
                    <a:lstStyle/>
                    <a:p>
                      <a:endParaRPr lang="en-US"/>
                    </a:p>
                  </a:txBody>
                  <a:tcPr/>
                </a:tc>
                <a:tc hMerge="1">
                  <a:txBody>
                    <a:bodyPr/>
                    <a:lstStyle/>
                    <a:p>
                      <a:pPr algn="ctr"/>
                      <a:endParaRPr lang="en-US" baseline="30000" dirty="0"/>
                    </a:p>
                  </a:txBody>
                  <a:tcPr anchor="ctr"/>
                </a:tc>
              </a:tr>
            </a:tbl>
          </a:graphicData>
        </a:graphic>
      </p:graphicFrame>
    </p:spTree>
    <p:extLst>
      <p:ext uri="{BB962C8B-B14F-4D97-AF65-F5344CB8AC3E}">
        <p14:creationId xmlns:p14="http://schemas.microsoft.com/office/powerpoint/2010/main" val="420417579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685800"/>
            <a:ext cx="8305800" cy="1905000"/>
          </a:xfrm>
        </p:spPr>
        <p:txBody>
          <a:bodyPr>
            <a:noAutofit/>
          </a:bodyPr>
          <a:lstStyle/>
          <a:p>
            <a:pPr>
              <a:lnSpc>
                <a:spcPct val="150000"/>
              </a:lnSpc>
              <a:spcBef>
                <a:spcPts val="600"/>
              </a:spcBef>
              <a:spcAft>
                <a:spcPts val="1200"/>
              </a:spcAft>
            </a:pPr>
            <a:r>
              <a:rPr lang="en-US" sz="2800" dirty="0">
                <a:effectLst/>
              </a:rPr>
              <a:t> </a:t>
            </a:r>
            <a:br>
              <a:rPr lang="en-US" sz="2800" dirty="0">
                <a:effectLst/>
              </a:rPr>
            </a:br>
            <a:r>
              <a:rPr lang="en-US" sz="2800" dirty="0">
                <a:effectLst/>
              </a:rPr>
              <a:t> </a:t>
            </a:r>
            <a:br>
              <a:rPr lang="en-US" sz="2800" dirty="0">
                <a:effectLst/>
              </a:rPr>
            </a:br>
            <a:r>
              <a:rPr lang="en-US" sz="2800" dirty="0"/>
              <a:t/>
            </a:r>
            <a:br>
              <a:rPr lang="en-US" sz="2800" dirty="0"/>
            </a:br>
            <a:r>
              <a:rPr lang="en-US" sz="2800" dirty="0"/>
              <a:t/>
            </a:r>
            <a:br>
              <a:rPr lang="en-US" sz="2800" dirty="0"/>
            </a:br>
            <a:r>
              <a:rPr lang="en-US" sz="2800" dirty="0" smtClean="0"/>
              <a:t/>
            </a:r>
            <a:br>
              <a:rPr lang="en-US" sz="2800" dirty="0" smtClean="0"/>
            </a:br>
            <a:r>
              <a:rPr lang="en-US" sz="2800" dirty="0"/>
              <a:t/>
            </a:r>
            <a:br>
              <a:rPr lang="en-US" sz="2800" dirty="0"/>
            </a:br>
            <a:r>
              <a:rPr lang="en-US" sz="2600" dirty="0" smtClean="0">
                <a:effectLst/>
              </a:rPr>
              <a:t>Factors </a:t>
            </a:r>
            <a:r>
              <a:rPr lang="en-US" sz="2600" dirty="0">
                <a:effectLst/>
              </a:rPr>
              <a:t>Affecting Change over Time </a:t>
            </a:r>
            <a:r>
              <a:rPr lang="en-US" sz="2600" dirty="0" smtClean="0">
                <a:effectLst/>
              </a:rPr>
              <a:t/>
            </a:r>
            <a:br>
              <a:rPr lang="en-US" sz="2600" dirty="0" smtClean="0">
                <a:effectLst/>
              </a:rPr>
            </a:br>
            <a:r>
              <a:rPr lang="en-US" sz="2600" dirty="0" smtClean="0">
                <a:effectLst/>
              </a:rPr>
              <a:t>in </a:t>
            </a:r>
            <a:r>
              <a:rPr lang="en-US" sz="2600" dirty="0">
                <a:effectLst/>
              </a:rPr>
              <a:t>College Students’  </a:t>
            </a:r>
            <a:r>
              <a:rPr lang="en-US" sz="2600" dirty="0" smtClean="0">
                <a:effectLst/>
              </a:rPr>
              <a:t>Civic </a:t>
            </a:r>
            <a:br>
              <a:rPr lang="en-US" sz="2600" dirty="0" smtClean="0">
                <a:effectLst/>
              </a:rPr>
            </a:br>
            <a:r>
              <a:rPr lang="en-US" sz="2600" dirty="0" smtClean="0">
                <a:effectLst/>
              </a:rPr>
              <a:t>Attitudes</a:t>
            </a:r>
            <a:r>
              <a:rPr lang="en-US" sz="2600" dirty="0">
                <a:effectLst/>
              </a:rPr>
              <a:t>, Knowledge and </a:t>
            </a:r>
            <a:r>
              <a:rPr lang="en-US" sz="2600" dirty="0" smtClean="0">
                <a:effectLst/>
              </a:rPr>
              <a:t>Skills</a:t>
            </a:r>
            <a:endParaRPr lang="en-US" sz="2600" dirty="0">
              <a:effectLst/>
            </a:endParaRPr>
          </a:p>
        </p:txBody>
      </p:sp>
      <p:sp>
        <p:nvSpPr>
          <p:cNvPr id="3" name="Subtitle 2"/>
          <p:cNvSpPr>
            <a:spLocks noGrp="1"/>
          </p:cNvSpPr>
          <p:nvPr>
            <p:ph type="subTitle" idx="1"/>
          </p:nvPr>
        </p:nvSpPr>
        <p:spPr>
          <a:xfrm>
            <a:off x="1371600" y="3331698"/>
            <a:ext cx="6400800" cy="2916702"/>
          </a:xfrm>
        </p:spPr>
        <p:txBody>
          <a:bodyPr>
            <a:normAutofit fontScale="92500" lnSpcReduction="10000"/>
          </a:bodyPr>
          <a:lstStyle/>
          <a:p>
            <a:r>
              <a:rPr lang="en-US" sz="3000" dirty="0" smtClean="0"/>
              <a:t>Barbara Moely </a:t>
            </a:r>
            <a:r>
              <a:rPr lang="en-US" sz="3000" dirty="0"/>
              <a:t>and Vincent Ilustre </a:t>
            </a:r>
            <a:endParaRPr lang="en-US" sz="3000" dirty="0" smtClean="0"/>
          </a:p>
          <a:p>
            <a:r>
              <a:rPr lang="en-US" sz="3000" dirty="0" smtClean="0"/>
              <a:t>Tulane University</a:t>
            </a:r>
          </a:p>
          <a:p>
            <a:r>
              <a:rPr lang="en-US" sz="3200" dirty="0" smtClean="0"/>
              <a:t> </a:t>
            </a:r>
            <a:endParaRPr lang="en-US" sz="3200" dirty="0"/>
          </a:p>
          <a:p>
            <a:endParaRPr lang="en-US" sz="1600" dirty="0" smtClean="0"/>
          </a:p>
          <a:p>
            <a:pPr>
              <a:spcBef>
                <a:spcPts val="600"/>
              </a:spcBef>
              <a:spcAft>
                <a:spcPts val="600"/>
              </a:spcAft>
            </a:pPr>
            <a:r>
              <a:rPr lang="en-US" sz="1900" dirty="0" smtClean="0"/>
              <a:t>International Society for Research on </a:t>
            </a:r>
          </a:p>
          <a:p>
            <a:pPr>
              <a:spcBef>
                <a:spcPts val="600"/>
              </a:spcBef>
              <a:spcAft>
                <a:spcPts val="600"/>
              </a:spcAft>
            </a:pPr>
            <a:r>
              <a:rPr lang="en-US" sz="1900" dirty="0" smtClean="0"/>
              <a:t>Service Learning and Community Engagement </a:t>
            </a:r>
          </a:p>
          <a:p>
            <a:pPr>
              <a:spcBef>
                <a:spcPts val="600"/>
              </a:spcBef>
              <a:spcAft>
                <a:spcPts val="600"/>
              </a:spcAft>
            </a:pPr>
            <a:r>
              <a:rPr lang="en-US" sz="1900" dirty="0" smtClean="0"/>
              <a:t>Baltimore, September 2012 </a:t>
            </a:r>
            <a:endParaRPr lang="en-US" sz="1900" dirty="0"/>
          </a:p>
        </p:txBody>
      </p:sp>
    </p:spTree>
    <p:extLst>
      <p:ext uri="{BB962C8B-B14F-4D97-AF65-F5344CB8AC3E}">
        <p14:creationId xmlns:p14="http://schemas.microsoft.com/office/powerpoint/2010/main" val="344808367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Summary: Characterizing Student Learning </a:t>
            </a:r>
            <a:endParaRPr lang="en-US" dirty="0"/>
          </a:p>
        </p:txBody>
      </p:sp>
      <p:sp>
        <p:nvSpPr>
          <p:cNvPr id="3" name="Content Placeholder 2"/>
          <p:cNvSpPr>
            <a:spLocks noGrp="1"/>
          </p:cNvSpPr>
          <p:nvPr>
            <p:ph idx="1"/>
          </p:nvPr>
        </p:nvSpPr>
        <p:spPr/>
        <p:txBody>
          <a:bodyPr>
            <a:normAutofit/>
          </a:bodyPr>
          <a:lstStyle/>
          <a:p>
            <a:r>
              <a:rPr lang="en-US" dirty="0" smtClean="0"/>
              <a:t>Students reported learning a great deal about the community from their service-learning courses. </a:t>
            </a:r>
          </a:p>
          <a:p>
            <a:r>
              <a:rPr lang="en-US" dirty="0" smtClean="0"/>
              <a:t> They reported some gains in leadership skill and satisfaction with college.  </a:t>
            </a:r>
          </a:p>
          <a:p>
            <a:r>
              <a:rPr lang="en-US" dirty="0" smtClean="0"/>
              <a:t>Service-learning contributions to academic learning received lower ratings, with the greatest contributions reported for increased understanding of course content and innovative thinking and problem-solving. </a:t>
            </a:r>
            <a:endParaRPr lang="en-US" dirty="0"/>
          </a:p>
        </p:txBody>
      </p:sp>
    </p:spTree>
    <p:extLst>
      <p:ext uri="{BB962C8B-B14F-4D97-AF65-F5344CB8AC3E}">
        <p14:creationId xmlns:p14="http://schemas.microsoft.com/office/powerpoint/2010/main" val="384125366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a:t>Do Service-learning Course Characteristics Predict Learning Outcomes? </a:t>
            </a:r>
          </a:p>
        </p:txBody>
      </p:sp>
      <p:sp>
        <p:nvSpPr>
          <p:cNvPr id="3" name="Content Placeholder 2"/>
          <p:cNvSpPr>
            <a:spLocks noGrp="1"/>
          </p:cNvSpPr>
          <p:nvPr>
            <p:ph idx="1"/>
          </p:nvPr>
        </p:nvSpPr>
        <p:spPr/>
        <p:txBody>
          <a:bodyPr/>
          <a:lstStyle/>
          <a:p>
            <a:r>
              <a:rPr lang="en-US" dirty="0" smtClean="0"/>
              <a:t>Students described their courses in terms of quality characteristics:  How do these relate to the learning outcomes they reported?  </a:t>
            </a:r>
          </a:p>
          <a:p>
            <a:r>
              <a:rPr lang="en-US" dirty="0" smtClean="0"/>
              <a:t> Patterns of relationship between course and outcomes were identified through the use of regression analyses and are summarized below.  </a:t>
            </a:r>
            <a:endParaRPr lang="en-US" dirty="0"/>
          </a:p>
        </p:txBody>
      </p:sp>
    </p:spTree>
    <p:extLst>
      <p:ext uri="{BB962C8B-B14F-4D97-AF65-F5344CB8AC3E}">
        <p14:creationId xmlns:p14="http://schemas.microsoft.com/office/powerpoint/2010/main" val="324850270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t>Do Service-learning Course Characteristics Predict Learning Outcomes?  </a:t>
            </a:r>
            <a:endParaRPr lang="en-US" sz="28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658738103"/>
              </p:ext>
            </p:extLst>
          </p:nvPr>
        </p:nvGraphicFramePr>
        <p:xfrm>
          <a:off x="228601" y="1600200"/>
          <a:ext cx="8686800" cy="4165600"/>
        </p:xfrm>
        <a:graphic>
          <a:graphicData uri="http://schemas.openxmlformats.org/drawingml/2006/table">
            <a:tbl>
              <a:tblPr firstRow="1" bandRow="1">
                <a:tableStyleId>{5C22544A-7EE6-4342-B048-85BDC9FD1C3A}</a:tableStyleId>
              </a:tblPr>
              <a:tblGrid>
                <a:gridCol w="2739080"/>
                <a:gridCol w="860854"/>
                <a:gridCol w="935650"/>
                <a:gridCol w="922492"/>
                <a:gridCol w="959199"/>
                <a:gridCol w="1173892"/>
                <a:gridCol w="1095633"/>
              </a:tblGrid>
              <a:tr h="370840">
                <a:tc>
                  <a:txBody>
                    <a:bodyPr/>
                    <a:lstStyle/>
                    <a:p>
                      <a:r>
                        <a:rPr lang="en-US" dirty="0" smtClean="0"/>
                        <a:t>Course Characteristics </a:t>
                      </a:r>
                      <a:endParaRPr lang="en-US" dirty="0"/>
                    </a:p>
                  </a:txBody>
                  <a:tcPr/>
                </a:tc>
                <a:tc gridSpan="6">
                  <a:txBody>
                    <a:bodyPr/>
                    <a:lstStyle/>
                    <a:p>
                      <a:pPr algn="ctr"/>
                      <a:r>
                        <a:rPr lang="en-US" sz="1600" dirty="0" smtClean="0"/>
                        <a:t>Outcomes of Service-learning Participation </a:t>
                      </a:r>
                      <a:endParaRPr lang="en-US" sz="1600" dirty="0"/>
                    </a:p>
                  </a:txBody>
                  <a:tcPr anchor="ctr"/>
                </a:tc>
                <a:tc hMerge="1">
                  <a:txBody>
                    <a:bodyPr/>
                    <a:lstStyle/>
                    <a:p>
                      <a:endParaRPr lang="en-US" dirty="0"/>
                    </a:p>
                  </a:txBody>
                  <a:tcPr/>
                </a:tc>
                <a:tc hMerge="1">
                  <a:txBody>
                    <a:bodyPr/>
                    <a:lstStyle/>
                    <a:p>
                      <a:endParaRPr lang="en-US" dirty="0"/>
                    </a:p>
                  </a:txBody>
                  <a:tcPr/>
                </a:tc>
                <a:tc hMerge="1">
                  <a:txBody>
                    <a:bodyPr/>
                    <a:lstStyle/>
                    <a:p>
                      <a:endParaRPr lang="en-US" sz="1600" dirty="0"/>
                    </a:p>
                  </a:txBody>
                  <a:tcPr/>
                </a:tc>
                <a:tc hMerge="1">
                  <a:txBody>
                    <a:bodyPr/>
                    <a:lstStyle/>
                    <a:p>
                      <a:endParaRPr lang="en-US" dirty="0"/>
                    </a:p>
                  </a:txBody>
                  <a:tcPr/>
                </a:tc>
                <a:tc hMerge="1">
                  <a:txBody>
                    <a:bodyPr/>
                    <a:lstStyle/>
                    <a:p>
                      <a:endParaRPr lang="en-US" dirty="0"/>
                    </a:p>
                  </a:txBody>
                  <a:tcPr/>
                </a:tc>
              </a:tr>
              <a:tr h="274320">
                <a:tc rowSpan="2">
                  <a:txBody>
                    <a:bodyPr/>
                    <a:lstStyle/>
                    <a:p>
                      <a:endParaRPr lang="en-US" sz="1600" dirty="0"/>
                    </a:p>
                  </a:txBody>
                  <a:tcPr/>
                </a:tc>
                <a:tc rowSpan="3">
                  <a:txBody>
                    <a:bodyPr/>
                    <a:lstStyle/>
                    <a:p>
                      <a:pPr algn="ctr"/>
                      <a:r>
                        <a:rPr lang="en-US" sz="1400" dirty="0" smtClean="0"/>
                        <a:t>Learn about Comm.</a:t>
                      </a:r>
                      <a:endParaRPr lang="en-US" sz="1400" dirty="0"/>
                    </a:p>
                  </a:txBody>
                  <a:tcPr/>
                </a:tc>
                <a:tc rowSpan="3">
                  <a:txBody>
                    <a:bodyPr/>
                    <a:lstStyle/>
                    <a:p>
                      <a:pPr algn="ctr"/>
                      <a:r>
                        <a:rPr lang="en-US" sz="1400" dirty="0" smtClean="0"/>
                        <a:t>Acad. </a:t>
                      </a:r>
                      <a:r>
                        <a:rPr lang="en-US" sz="1400" dirty="0" err="1" smtClean="0"/>
                        <a:t>Lrng</a:t>
                      </a:r>
                      <a:r>
                        <a:rPr lang="en-US" sz="1400" dirty="0" smtClean="0"/>
                        <a:t>.</a:t>
                      </a:r>
                      <a:endParaRPr lang="en-US" sz="1400" dirty="0" smtClean="0"/>
                    </a:p>
                  </a:txBody>
                  <a:tcPr/>
                </a:tc>
                <a:tc gridSpan="2">
                  <a:txBody>
                    <a:bodyPr/>
                    <a:lstStyle/>
                    <a:p>
                      <a:pPr algn="ctr"/>
                      <a:r>
                        <a:rPr lang="en-US" sz="1400" dirty="0" smtClean="0"/>
                        <a:t>Academic Learning Components</a:t>
                      </a:r>
                      <a:endParaRPr lang="en-US" sz="1400" dirty="0"/>
                    </a:p>
                  </a:txBody>
                  <a:tcPr>
                    <a:solidFill>
                      <a:schemeClr val="bg2">
                        <a:lumMod val="40000"/>
                        <a:lumOff val="60000"/>
                      </a:schemeClr>
                    </a:solidFill>
                  </a:tcPr>
                </a:tc>
                <a:tc hMerge="1">
                  <a:txBody>
                    <a:bodyPr/>
                    <a:lstStyle/>
                    <a:p>
                      <a:endParaRPr lang="en-US" sz="1400" dirty="0"/>
                    </a:p>
                  </a:txBody>
                  <a:tcPr>
                    <a:solidFill>
                      <a:schemeClr val="bg2">
                        <a:lumMod val="40000"/>
                        <a:lumOff val="60000"/>
                      </a:schemeClr>
                    </a:solidFill>
                  </a:tcPr>
                </a:tc>
                <a:tc rowSpan="3">
                  <a:txBody>
                    <a:bodyPr/>
                    <a:lstStyle/>
                    <a:p>
                      <a:pPr algn="ctr"/>
                      <a:r>
                        <a:rPr lang="en-US" sz="1400" dirty="0" smtClean="0"/>
                        <a:t>Leadership Skill</a:t>
                      </a:r>
                      <a:endParaRPr lang="en-US" sz="1400" dirty="0"/>
                    </a:p>
                  </a:txBody>
                  <a:tcPr/>
                </a:tc>
                <a:tc rowSpan="3">
                  <a:txBody>
                    <a:bodyPr/>
                    <a:lstStyle/>
                    <a:p>
                      <a:r>
                        <a:rPr lang="en-US" sz="1400" dirty="0" smtClean="0"/>
                        <a:t>Satisfaction</a:t>
                      </a:r>
                      <a:r>
                        <a:rPr lang="en-US" sz="1400" baseline="0" dirty="0" smtClean="0"/>
                        <a:t> </a:t>
                      </a:r>
                      <a:r>
                        <a:rPr lang="en-US" sz="1400" dirty="0" smtClean="0"/>
                        <a:t>w/College</a:t>
                      </a:r>
                      <a:endParaRPr lang="en-US" sz="1400" dirty="0"/>
                    </a:p>
                  </a:txBody>
                  <a:tcPr/>
                </a:tc>
              </a:tr>
              <a:tr h="0">
                <a:tc vMerge="1">
                  <a:txBody>
                    <a:bodyPr/>
                    <a:lstStyle/>
                    <a:p>
                      <a:endParaRPr lang="en-US"/>
                    </a:p>
                  </a:txBody>
                  <a:tcPr/>
                </a:tc>
                <a:tc vMerge="1">
                  <a:txBody>
                    <a:bodyPr/>
                    <a:lstStyle/>
                    <a:p>
                      <a:endParaRPr lang="en-US"/>
                    </a:p>
                  </a:txBody>
                  <a:tcPr/>
                </a:tc>
                <a:tc vMerge="1">
                  <a:txBody>
                    <a:bodyPr/>
                    <a:lstStyle/>
                    <a:p>
                      <a:endParaRPr lang="en-US"/>
                    </a:p>
                  </a:txBody>
                  <a:tcPr/>
                </a:tc>
                <a:tc rowSpan="2">
                  <a:txBody>
                    <a:bodyPr/>
                    <a:lstStyle/>
                    <a:p>
                      <a:r>
                        <a:rPr lang="en-US" sz="1100" dirty="0" smtClean="0"/>
                        <a:t>Undrstnd.</a:t>
                      </a:r>
                      <a:endParaRPr lang="en-US" sz="1100" dirty="0"/>
                    </a:p>
                  </a:txBody>
                  <a:tcPr>
                    <a:solidFill>
                      <a:schemeClr val="bg2">
                        <a:lumMod val="40000"/>
                        <a:lumOff val="60000"/>
                      </a:schemeClr>
                    </a:solidFill>
                  </a:tcPr>
                </a:tc>
                <a:tc rowSpan="2">
                  <a:txBody>
                    <a:bodyPr/>
                    <a:lstStyle/>
                    <a:p>
                      <a:r>
                        <a:rPr lang="en-US" sz="1100" dirty="0" smtClean="0"/>
                        <a:t>Innovation</a:t>
                      </a:r>
                      <a:endParaRPr lang="en-US" sz="1100" dirty="0"/>
                    </a:p>
                  </a:txBody>
                  <a:tcPr>
                    <a:solidFill>
                      <a:schemeClr val="bg2">
                        <a:lumMod val="40000"/>
                        <a:lumOff val="60000"/>
                      </a:schemeClr>
                    </a:solidFill>
                  </a:tcPr>
                </a:tc>
                <a:tc vMerge="1">
                  <a:txBody>
                    <a:bodyPr/>
                    <a:lstStyle/>
                    <a:p>
                      <a:endParaRPr lang="en-US"/>
                    </a:p>
                  </a:txBody>
                  <a:tcPr/>
                </a:tc>
                <a:tc vMerge="1">
                  <a:txBody>
                    <a:bodyPr/>
                    <a:lstStyle/>
                    <a:p>
                      <a:endParaRPr lang="en-US"/>
                    </a:p>
                  </a:txBody>
                  <a:tcPr/>
                </a:tc>
              </a:tr>
              <a:tr h="370840">
                <a:tc>
                  <a:txBody>
                    <a:bodyPr/>
                    <a:lstStyle/>
                    <a:p>
                      <a:endParaRPr lang="en-US" sz="1600" dirty="0"/>
                    </a:p>
                  </a:txBody>
                  <a:tcPr/>
                </a:tc>
                <a:tc vMerge="1">
                  <a:txBody>
                    <a:bodyPr/>
                    <a:lstStyle/>
                    <a:p>
                      <a:endParaRPr lang="en-US" sz="1400" dirty="0"/>
                    </a:p>
                  </a:txBody>
                  <a:tcPr/>
                </a:tc>
                <a:tc vMerge="1">
                  <a:txBody>
                    <a:bodyPr/>
                    <a:lstStyle/>
                    <a:p>
                      <a:endParaRPr lang="en-US" sz="1400" dirty="0"/>
                    </a:p>
                  </a:txBody>
                  <a:tcPr/>
                </a:tc>
                <a:tc vMerge="1">
                  <a:txBody>
                    <a:bodyPr/>
                    <a:lstStyle/>
                    <a:p>
                      <a:endParaRPr lang="en-US" sz="1400" dirty="0"/>
                    </a:p>
                  </a:txBody>
                  <a:tcPr>
                    <a:solidFill>
                      <a:schemeClr val="bg2">
                        <a:lumMod val="40000"/>
                        <a:lumOff val="60000"/>
                      </a:schemeClr>
                    </a:solidFill>
                  </a:tcPr>
                </a:tc>
                <a:tc vMerge="1">
                  <a:txBody>
                    <a:bodyPr/>
                    <a:lstStyle/>
                    <a:p>
                      <a:endParaRPr lang="en-US" sz="1400" dirty="0"/>
                    </a:p>
                  </a:txBody>
                  <a:tcPr>
                    <a:solidFill>
                      <a:schemeClr val="bg2">
                        <a:lumMod val="40000"/>
                        <a:lumOff val="60000"/>
                      </a:schemeClr>
                    </a:solidFill>
                  </a:tcPr>
                </a:tc>
                <a:tc vMerge="1">
                  <a:txBody>
                    <a:bodyPr/>
                    <a:lstStyle/>
                    <a:p>
                      <a:endParaRPr lang="en-US" sz="1400" dirty="0"/>
                    </a:p>
                  </a:txBody>
                  <a:tcPr/>
                </a:tc>
                <a:tc vMerge="1">
                  <a:txBody>
                    <a:bodyPr/>
                    <a:lstStyle/>
                    <a:p>
                      <a:endParaRPr lang="en-US" sz="1400" dirty="0"/>
                    </a:p>
                  </a:txBody>
                  <a:tcPr/>
                </a:tc>
              </a:tr>
              <a:tr h="370840">
                <a:tc>
                  <a:txBody>
                    <a:bodyPr/>
                    <a:lstStyle/>
                    <a:p>
                      <a:r>
                        <a:rPr lang="en-US" sz="1600" dirty="0" smtClean="0"/>
                        <a:t>Overall S-L Course Quality </a:t>
                      </a:r>
                      <a:endParaRPr lang="en-US" sz="1600" dirty="0"/>
                    </a:p>
                  </a:txBody>
                  <a:tcPr>
                    <a:solidFill>
                      <a:schemeClr val="accent3">
                        <a:lumMod val="40000"/>
                        <a:lumOff val="60000"/>
                      </a:schemeClr>
                    </a:solidFill>
                  </a:tcPr>
                </a:tc>
                <a:tc>
                  <a:txBody>
                    <a:bodyPr/>
                    <a:lstStyle/>
                    <a:p>
                      <a:pPr algn="ctr"/>
                      <a:r>
                        <a:rPr lang="en-US" dirty="0" smtClean="0"/>
                        <a:t>+</a:t>
                      </a:r>
                      <a:endParaRPr lang="en-US" dirty="0"/>
                    </a:p>
                  </a:txBody>
                  <a:tcPr anchor="ctr">
                    <a:solidFill>
                      <a:schemeClr val="accent3">
                        <a:lumMod val="40000"/>
                        <a:lumOff val="60000"/>
                      </a:schemeClr>
                    </a:solidFill>
                  </a:tcPr>
                </a:tc>
                <a:tc>
                  <a:txBody>
                    <a:bodyPr/>
                    <a:lstStyle/>
                    <a:p>
                      <a:pPr algn="ctr"/>
                      <a:r>
                        <a:rPr lang="en-US" dirty="0" smtClean="0"/>
                        <a:t>+</a:t>
                      </a:r>
                      <a:endParaRPr lang="en-US" dirty="0"/>
                    </a:p>
                  </a:txBody>
                  <a:tcPr anchor="ctr">
                    <a:solidFill>
                      <a:schemeClr val="accent3">
                        <a:lumMod val="40000"/>
                        <a:lumOff val="60000"/>
                      </a:schemeClr>
                    </a:solidFill>
                  </a:tcPr>
                </a:tc>
                <a:tc>
                  <a:txBody>
                    <a:bodyPr/>
                    <a:lstStyle/>
                    <a:p>
                      <a:pPr algn="ctr"/>
                      <a:r>
                        <a:rPr lang="en-US" dirty="0" smtClean="0"/>
                        <a:t>+</a:t>
                      </a:r>
                      <a:endParaRPr lang="en-US" dirty="0"/>
                    </a:p>
                  </a:txBody>
                  <a:tcPr anchor="ctr">
                    <a:solidFill>
                      <a:schemeClr val="accent3">
                        <a:lumMod val="40000"/>
                        <a:lumOff val="60000"/>
                      </a:schemeClr>
                    </a:solidFill>
                  </a:tcPr>
                </a:tc>
                <a:tc>
                  <a:txBody>
                    <a:bodyPr/>
                    <a:lstStyle/>
                    <a:p>
                      <a:pPr algn="ctr"/>
                      <a:r>
                        <a:rPr lang="en-US" dirty="0" smtClean="0"/>
                        <a:t>+</a:t>
                      </a:r>
                      <a:endParaRPr lang="en-US" dirty="0"/>
                    </a:p>
                  </a:txBody>
                  <a:tcPr anchor="ctr">
                    <a:solidFill>
                      <a:schemeClr val="accent3">
                        <a:lumMod val="40000"/>
                        <a:lumOff val="60000"/>
                      </a:schemeClr>
                    </a:solidFill>
                  </a:tcPr>
                </a:tc>
                <a:tc>
                  <a:txBody>
                    <a:bodyPr/>
                    <a:lstStyle/>
                    <a:p>
                      <a:pPr algn="ctr"/>
                      <a:r>
                        <a:rPr lang="en-US" dirty="0" smtClean="0"/>
                        <a:t>+</a:t>
                      </a:r>
                      <a:endParaRPr lang="en-US" dirty="0"/>
                    </a:p>
                  </a:txBody>
                  <a:tcPr anchor="ctr">
                    <a:solidFill>
                      <a:schemeClr val="accent3">
                        <a:lumMod val="40000"/>
                        <a:lumOff val="60000"/>
                      </a:schemeClr>
                    </a:solidFill>
                  </a:tcPr>
                </a:tc>
                <a:tc>
                  <a:txBody>
                    <a:bodyPr/>
                    <a:lstStyle/>
                    <a:p>
                      <a:pPr algn="ctr"/>
                      <a:r>
                        <a:rPr lang="en-US" dirty="0" smtClean="0"/>
                        <a:t>+</a:t>
                      </a:r>
                      <a:endParaRPr lang="en-US" dirty="0"/>
                    </a:p>
                  </a:txBody>
                  <a:tcPr anchor="ctr">
                    <a:solidFill>
                      <a:schemeClr val="accent3">
                        <a:lumMod val="40000"/>
                        <a:lumOff val="60000"/>
                      </a:schemeClr>
                    </a:solidFill>
                  </a:tcPr>
                </a:tc>
              </a:tr>
              <a:tr h="370840">
                <a:tc>
                  <a:txBody>
                    <a:bodyPr/>
                    <a:lstStyle/>
                    <a:p>
                      <a:r>
                        <a:rPr lang="en-US" sz="1600" dirty="0" smtClean="0"/>
                        <a:t>   Value of Service </a:t>
                      </a:r>
                      <a:endParaRPr lang="en-US" sz="1600" dirty="0"/>
                    </a:p>
                  </a:txBody>
                  <a:tcPr>
                    <a:solidFill>
                      <a:schemeClr val="accent1">
                        <a:lumMod val="20000"/>
                        <a:lumOff val="80000"/>
                      </a:schemeClr>
                    </a:solidFill>
                  </a:tcPr>
                </a:tc>
                <a:tc>
                  <a:txBody>
                    <a:bodyPr/>
                    <a:lstStyle/>
                    <a:p>
                      <a:pPr algn="ctr"/>
                      <a:r>
                        <a:rPr lang="en-US" dirty="0" smtClean="0"/>
                        <a:t>+</a:t>
                      </a:r>
                      <a:endParaRPr lang="en-US" dirty="0"/>
                    </a:p>
                  </a:txBody>
                  <a:tcPr anchor="ctr">
                    <a:solidFill>
                      <a:schemeClr val="accent1">
                        <a:lumMod val="20000"/>
                        <a:lumOff val="80000"/>
                      </a:schemeClr>
                    </a:solidFill>
                  </a:tcPr>
                </a:tc>
                <a:tc>
                  <a:txBody>
                    <a:bodyPr/>
                    <a:lstStyle/>
                    <a:p>
                      <a:pPr algn="ctr"/>
                      <a:r>
                        <a:rPr lang="en-US" dirty="0" smtClean="0"/>
                        <a:t>+</a:t>
                      </a:r>
                      <a:endParaRPr lang="en-US" dirty="0"/>
                    </a:p>
                  </a:txBody>
                  <a:tcPr anchor="ctr">
                    <a:solidFill>
                      <a:schemeClr val="accent1">
                        <a:lumMod val="20000"/>
                        <a:lumOff val="80000"/>
                      </a:schemeClr>
                    </a:solidFill>
                  </a:tcPr>
                </a:tc>
                <a:tc>
                  <a:txBody>
                    <a:bodyPr/>
                    <a:lstStyle/>
                    <a:p>
                      <a:pPr algn="ctr"/>
                      <a:r>
                        <a:rPr lang="en-US" dirty="0" smtClean="0"/>
                        <a:t>+</a:t>
                      </a:r>
                      <a:endParaRPr lang="en-US" dirty="0"/>
                    </a:p>
                  </a:txBody>
                  <a:tcPr anchor="ctr">
                    <a:solidFill>
                      <a:schemeClr val="bg2">
                        <a:lumMod val="40000"/>
                        <a:lumOff val="60000"/>
                      </a:schemeClr>
                    </a:solidFill>
                  </a:tcPr>
                </a:tc>
                <a:tc>
                  <a:txBody>
                    <a:bodyPr/>
                    <a:lstStyle/>
                    <a:p>
                      <a:pPr algn="ctr"/>
                      <a:r>
                        <a:rPr lang="en-US" dirty="0" smtClean="0"/>
                        <a:t>+</a:t>
                      </a:r>
                      <a:endParaRPr lang="en-US" dirty="0"/>
                    </a:p>
                  </a:txBody>
                  <a:tcPr anchor="ctr">
                    <a:solidFill>
                      <a:schemeClr val="bg2">
                        <a:lumMod val="40000"/>
                        <a:lumOff val="60000"/>
                      </a:schemeClr>
                    </a:solidFill>
                  </a:tcPr>
                </a:tc>
                <a:tc>
                  <a:txBody>
                    <a:bodyPr/>
                    <a:lstStyle/>
                    <a:p>
                      <a:pPr algn="ctr"/>
                      <a:r>
                        <a:rPr lang="en-US" dirty="0" smtClean="0"/>
                        <a:t>+</a:t>
                      </a:r>
                      <a:endParaRPr lang="en-US" dirty="0"/>
                    </a:p>
                  </a:txBody>
                  <a:tcPr anchor="ctr">
                    <a:solidFill>
                      <a:schemeClr val="accent1">
                        <a:lumMod val="20000"/>
                        <a:lumOff val="80000"/>
                      </a:schemeClr>
                    </a:solidFill>
                  </a:tcPr>
                </a:tc>
                <a:tc>
                  <a:txBody>
                    <a:bodyPr/>
                    <a:lstStyle/>
                    <a:p>
                      <a:pPr algn="ctr"/>
                      <a:r>
                        <a:rPr lang="en-US" dirty="0" smtClean="0"/>
                        <a:t>+</a:t>
                      </a:r>
                      <a:endParaRPr lang="en-US" dirty="0"/>
                    </a:p>
                  </a:txBody>
                  <a:tcPr anchor="ctr">
                    <a:solidFill>
                      <a:schemeClr val="accent1">
                        <a:lumMod val="20000"/>
                        <a:lumOff val="80000"/>
                      </a:schemeClr>
                    </a:solidFill>
                  </a:tcPr>
                </a:tc>
              </a:tr>
              <a:tr h="370840">
                <a:tc>
                  <a:txBody>
                    <a:bodyPr/>
                    <a:lstStyle/>
                    <a:p>
                      <a:r>
                        <a:rPr lang="en-US" sz="1600" dirty="0" smtClean="0"/>
                        <a:t>   Course Planning </a:t>
                      </a:r>
                      <a:endParaRPr lang="en-US" sz="1600" dirty="0"/>
                    </a:p>
                  </a:txBody>
                  <a:tcPr>
                    <a:solidFill>
                      <a:schemeClr val="accent1">
                        <a:lumMod val="20000"/>
                        <a:lumOff val="80000"/>
                      </a:schemeClr>
                    </a:solidFill>
                  </a:tcPr>
                </a:tc>
                <a:tc>
                  <a:txBody>
                    <a:bodyPr/>
                    <a:lstStyle/>
                    <a:p>
                      <a:pPr algn="ctr"/>
                      <a:r>
                        <a:rPr lang="en-US" dirty="0" smtClean="0"/>
                        <a:t> </a:t>
                      </a:r>
                      <a:endParaRPr lang="en-US" dirty="0"/>
                    </a:p>
                  </a:txBody>
                  <a:tcPr anchor="ctr">
                    <a:solidFill>
                      <a:schemeClr val="accent1">
                        <a:lumMod val="20000"/>
                        <a:lumOff val="80000"/>
                      </a:schemeClr>
                    </a:solidFill>
                  </a:tcPr>
                </a:tc>
                <a:tc>
                  <a:txBody>
                    <a:bodyPr/>
                    <a:lstStyle/>
                    <a:p>
                      <a:pPr algn="ctr"/>
                      <a:r>
                        <a:rPr lang="en-US" dirty="0" smtClean="0"/>
                        <a:t>+</a:t>
                      </a:r>
                      <a:endParaRPr lang="en-US" dirty="0"/>
                    </a:p>
                  </a:txBody>
                  <a:tcPr anchor="ctr">
                    <a:solidFill>
                      <a:schemeClr val="accent1">
                        <a:lumMod val="20000"/>
                        <a:lumOff val="80000"/>
                      </a:schemeClr>
                    </a:solidFill>
                  </a:tcPr>
                </a:tc>
                <a:tc>
                  <a:txBody>
                    <a:bodyPr/>
                    <a:lstStyle/>
                    <a:p>
                      <a:pPr algn="ctr"/>
                      <a:r>
                        <a:rPr lang="en-US" dirty="0" smtClean="0"/>
                        <a:t>+</a:t>
                      </a:r>
                      <a:endParaRPr lang="en-US" dirty="0"/>
                    </a:p>
                  </a:txBody>
                  <a:tcPr anchor="ctr">
                    <a:solidFill>
                      <a:schemeClr val="bg2">
                        <a:lumMod val="40000"/>
                        <a:lumOff val="60000"/>
                      </a:schemeClr>
                    </a:solidFill>
                  </a:tcPr>
                </a:tc>
                <a:tc>
                  <a:txBody>
                    <a:bodyPr/>
                    <a:lstStyle/>
                    <a:p>
                      <a:pPr algn="ctr"/>
                      <a:r>
                        <a:rPr lang="en-US" dirty="0" smtClean="0"/>
                        <a:t>+</a:t>
                      </a:r>
                      <a:endParaRPr lang="en-US" dirty="0"/>
                    </a:p>
                  </a:txBody>
                  <a:tcPr anchor="ctr">
                    <a:solidFill>
                      <a:schemeClr val="bg2">
                        <a:lumMod val="40000"/>
                        <a:lumOff val="60000"/>
                      </a:schemeClr>
                    </a:solidFill>
                  </a:tcPr>
                </a:tc>
                <a:tc>
                  <a:txBody>
                    <a:bodyPr/>
                    <a:lstStyle/>
                    <a:p>
                      <a:pPr algn="ctr"/>
                      <a:r>
                        <a:rPr lang="en-US" dirty="0" smtClean="0"/>
                        <a:t>+</a:t>
                      </a:r>
                      <a:endParaRPr lang="en-US" dirty="0"/>
                    </a:p>
                  </a:txBody>
                  <a:tcPr anchor="ctr">
                    <a:solidFill>
                      <a:schemeClr val="accent1">
                        <a:lumMod val="20000"/>
                        <a:lumOff val="80000"/>
                      </a:schemeClr>
                    </a:solidFill>
                  </a:tcPr>
                </a:tc>
                <a:tc>
                  <a:txBody>
                    <a:bodyPr/>
                    <a:lstStyle/>
                    <a:p>
                      <a:pPr algn="ctr"/>
                      <a:r>
                        <a:rPr lang="en-US" dirty="0" smtClean="0"/>
                        <a:t>+</a:t>
                      </a:r>
                      <a:endParaRPr lang="en-US" dirty="0"/>
                    </a:p>
                  </a:txBody>
                  <a:tcPr anchor="ctr">
                    <a:solidFill>
                      <a:schemeClr val="accent1">
                        <a:lumMod val="20000"/>
                        <a:lumOff val="80000"/>
                      </a:schemeClr>
                    </a:solidFill>
                  </a:tcPr>
                </a:tc>
              </a:tr>
              <a:tr h="370840">
                <a:tc>
                  <a:txBody>
                    <a:bodyPr/>
                    <a:lstStyle/>
                    <a:p>
                      <a:r>
                        <a:rPr lang="en-US" sz="1600" dirty="0" smtClean="0"/>
                        <a:t>   Reflection </a:t>
                      </a:r>
                      <a:endParaRPr lang="en-US" sz="1600" dirty="0"/>
                    </a:p>
                  </a:txBody>
                  <a:tcPr>
                    <a:solidFill>
                      <a:schemeClr val="accent1">
                        <a:lumMod val="20000"/>
                        <a:lumOff val="80000"/>
                      </a:schemeClr>
                    </a:solidFill>
                  </a:tcPr>
                </a:tc>
                <a:tc>
                  <a:txBody>
                    <a:bodyPr/>
                    <a:lstStyle/>
                    <a:p>
                      <a:pPr algn="ctr"/>
                      <a:r>
                        <a:rPr lang="en-US" dirty="0" smtClean="0"/>
                        <a:t>+</a:t>
                      </a:r>
                      <a:endParaRPr lang="en-US" dirty="0"/>
                    </a:p>
                  </a:txBody>
                  <a:tcPr anchor="ctr">
                    <a:solidFill>
                      <a:schemeClr val="accent1">
                        <a:lumMod val="20000"/>
                        <a:lumOff val="80000"/>
                      </a:schemeClr>
                    </a:solidFill>
                  </a:tcPr>
                </a:tc>
                <a:tc>
                  <a:txBody>
                    <a:bodyPr/>
                    <a:lstStyle/>
                    <a:p>
                      <a:pPr algn="ctr"/>
                      <a:r>
                        <a:rPr lang="en-US" dirty="0" smtClean="0"/>
                        <a:t>+</a:t>
                      </a:r>
                      <a:endParaRPr lang="en-US" dirty="0"/>
                    </a:p>
                  </a:txBody>
                  <a:tcPr anchor="ctr">
                    <a:solidFill>
                      <a:schemeClr val="accent1">
                        <a:lumMod val="20000"/>
                        <a:lumOff val="80000"/>
                      </a:schemeClr>
                    </a:solidFill>
                  </a:tcPr>
                </a:tc>
                <a:tc>
                  <a:txBody>
                    <a:bodyPr/>
                    <a:lstStyle/>
                    <a:p>
                      <a:pPr algn="ctr"/>
                      <a:r>
                        <a:rPr lang="en-US" dirty="0" smtClean="0"/>
                        <a:t>+</a:t>
                      </a:r>
                      <a:endParaRPr lang="en-US" dirty="0"/>
                    </a:p>
                  </a:txBody>
                  <a:tcPr anchor="ctr">
                    <a:solidFill>
                      <a:schemeClr val="bg2">
                        <a:lumMod val="40000"/>
                        <a:lumOff val="60000"/>
                      </a:schemeClr>
                    </a:solidFill>
                  </a:tcPr>
                </a:tc>
                <a:tc>
                  <a:txBody>
                    <a:bodyPr/>
                    <a:lstStyle/>
                    <a:p>
                      <a:pPr algn="ctr"/>
                      <a:r>
                        <a:rPr lang="en-US" dirty="0" smtClean="0"/>
                        <a:t>+</a:t>
                      </a:r>
                      <a:endParaRPr lang="en-US" dirty="0"/>
                    </a:p>
                  </a:txBody>
                  <a:tcPr anchor="ctr">
                    <a:solidFill>
                      <a:schemeClr val="bg2">
                        <a:lumMod val="40000"/>
                        <a:lumOff val="60000"/>
                      </a:schemeClr>
                    </a:solidFill>
                  </a:tcPr>
                </a:tc>
                <a:tc>
                  <a:txBody>
                    <a:bodyPr/>
                    <a:lstStyle/>
                    <a:p>
                      <a:pPr algn="ctr"/>
                      <a:endParaRPr lang="en-US" dirty="0"/>
                    </a:p>
                  </a:txBody>
                  <a:tcPr anchor="ctr">
                    <a:solidFill>
                      <a:schemeClr val="accent1">
                        <a:lumMod val="20000"/>
                        <a:lumOff val="80000"/>
                      </a:schemeClr>
                    </a:solidFill>
                  </a:tcPr>
                </a:tc>
                <a:tc>
                  <a:txBody>
                    <a:bodyPr/>
                    <a:lstStyle/>
                    <a:p>
                      <a:pPr algn="ctr"/>
                      <a:endParaRPr lang="en-US" dirty="0"/>
                    </a:p>
                  </a:txBody>
                  <a:tcPr anchor="ctr">
                    <a:solidFill>
                      <a:schemeClr val="accent1">
                        <a:lumMod val="20000"/>
                        <a:lumOff val="80000"/>
                      </a:schemeClr>
                    </a:solidFill>
                  </a:tcPr>
                </a:tc>
              </a:tr>
              <a:tr h="370840">
                <a:tc>
                  <a:txBody>
                    <a:bodyPr/>
                    <a:lstStyle/>
                    <a:p>
                      <a:r>
                        <a:rPr lang="en-US" sz="1600" dirty="0" smtClean="0"/>
                        <a:t>Charity</a:t>
                      </a:r>
                      <a:r>
                        <a:rPr lang="en-US" sz="1600" baseline="0" dirty="0" smtClean="0"/>
                        <a:t> Orientation </a:t>
                      </a:r>
                      <a:endParaRPr lang="en-US" sz="1600" dirty="0"/>
                    </a:p>
                  </a:txBody>
                  <a:tcPr>
                    <a:solidFill>
                      <a:schemeClr val="accent5">
                        <a:lumMod val="20000"/>
                        <a:lumOff val="80000"/>
                      </a:schemeClr>
                    </a:solidFill>
                  </a:tcPr>
                </a:tc>
                <a:tc>
                  <a:txBody>
                    <a:bodyPr/>
                    <a:lstStyle/>
                    <a:p>
                      <a:pPr algn="ctr"/>
                      <a:endParaRPr lang="en-US" dirty="0"/>
                    </a:p>
                  </a:txBody>
                  <a:tcPr anchor="ctr">
                    <a:solidFill>
                      <a:schemeClr val="accent5">
                        <a:lumMod val="20000"/>
                        <a:lumOff val="80000"/>
                      </a:schemeClr>
                    </a:solidFill>
                  </a:tcPr>
                </a:tc>
                <a:tc>
                  <a:txBody>
                    <a:bodyPr/>
                    <a:lstStyle/>
                    <a:p>
                      <a:pPr algn="ctr"/>
                      <a:endParaRPr lang="en-US" dirty="0"/>
                    </a:p>
                  </a:txBody>
                  <a:tcPr anchor="ctr">
                    <a:solidFill>
                      <a:schemeClr val="accent5">
                        <a:lumMod val="20000"/>
                        <a:lumOff val="80000"/>
                      </a:schemeClr>
                    </a:solidFill>
                  </a:tcPr>
                </a:tc>
                <a:tc>
                  <a:txBody>
                    <a:bodyPr/>
                    <a:lstStyle/>
                    <a:p>
                      <a:pPr algn="ctr"/>
                      <a:endParaRPr lang="en-US" dirty="0"/>
                    </a:p>
                  </a:txBody>
                  <a:tcPr anchor="ctr">
                    <a:solidFill>
                      <a:srgbClr val="C8BFC9"/>
                    </a:solidFill>
                  </a:tcPr>
                </a:tc>
                <a:tc>
                  <a:txBody>
                    <a:bodyPr/>
                    <a:lstStyle/>
                    <a:p>
                      <a:pPr algn="ctr"/>
                      <a:endParaRPr lang="en-US" dirty="0"/>
                    </a:p>
                  </a:txBody>
                  <a:tcPr anchor="ctr">
                    <a:solidFill>
                      <a:srgbClr val="C8BFC9"/>
                    </a:solidFill>
                  </a:tcPr>
                </a:tc>
                <a:tc>
                  <a:txBody>
                    <a:bodyPr/>
                    <a:lstStyle/>
                    <a:p>
                      <a:pPr algn="ctr"/>
                      <a:endParaRPr lang="en-US" dirty="0"/>
                    </a:p>
                  </a:txBody>
                  <a:tcPr anchor="ctr">
                    <a:solidFill>
                      <a:schemeClr val="accent5">
                        <a:lumMod val="20000"/>
                        <a:lumOff val="80000"/>
                      </a:schemeClr>
                    </a:solidFill>
                  </a:tcPr>
                </a:tc>
                <a:tc>
                  <a:txBody>
                    <a:bodyPr/>
                    <a:lstStyle/>
                    <a:p>
                      <a:pPr algn="ctr"/>
                      <a:endParaRPr lang="en-US" dirty="0"/>
                    </a:p>
                  </a:txBody>
                  <a:tcPr anchor="ctr">
                    <a:solidFill>
                      <a:schemeClr val="accent5">
                        <a:lumMod val="20000"/>
                        <a:lumOff val="80000"/>
                      </a:schemeClr>
                    </a:solidFill>
                  </a:tcPr>
                </a:tc>
              </a:tr>
              <a:tr h="370840">
                <a:tc>
                  <a:txBody>
                    <a:bodyPr/>
                    <a:lstStyle/>
                    <a:p>
                      <a:r>
                        <a:rPr lang="en-US" sz="1600" dirty="0" smtClean="0"/>
                        <a:t>Social Change Orient.</a:t>
                      </a:r>
                      <a:endParaRPr lang="en-US" sz="1600" dirty="0"/>
                    </a:p>
                  </a:txBody>
                  <a:tcPr>
                    <a:solidFill>
                      <a:schemeClr val="accent3">
                        <a:lumMod val="40000"/>
                        <a:lumOff val="60000"/>
                      </a:schemeClr>
                    </a:solidFill>
                  </a:tcPr>
                </a:tc>
                <a:tc>
                  <a:txBody>
                    <a:bodyPr/>
                    <a:lstStyle/>
                    <a:p>
                      <a:pPr algn="ctr"/>
                      <a:r>
                        <a:rPr lang="en-US" dirty="0" smtClean="0"/>
                        <a:t>+</a:t>
                      </a:r>
                      <a:endParaRPr lang="en-US" dirty="0"/>
                    </a:p>
                  </a:txBody>
                  <a:tcPr anchor="ctr">
                    <a:solidFill>
                      <a:schemeClr val="accent3">
                        <a:lumMod val="40000"/>
                        <a:lumOff val="60000"/>
                      </a:schemeClr>
                    </a:solidFill>
                  </a:tcPr>
                </a:tc>
                <a:tc>
                  <a:txBody>
                    <a:bodyPr/>
                    <a:lstStyle/>
                    <a:p>
                      <a:pPr algn="ctr"/>
                      <a:r>
                        <a:rPr lang="en-US" dirty="0" smtClean="0"/>
                        <a:t>+</a:t>
                      </a:r>
                      <a:endParaRPr lang="en-US" dirty="0"/>
                    </a:p>
                  </a:txBody>
                  <a:tcPr anchor="ctr">
                    <a:solidFill>
                      <a:schemeClr val="accent3">
                        <a:lumMod val="40000"/>
                        <a:lumOff val="60000"/>
                      </a:schemeClr>
                    </a:solidFill>
                  </a:tcPr>
                </a:tc>
                <a:tc>
                  <a:txBody>
                    <a:bodyPr/>
                    <a:lstStyle/>
                    <a:p>
                      <a:pPr algn="ctr"/>
                      <a:endParaRPr lang="en-US" dirty="0"/>
                    </a:p>
                  </a:txBody>
                  <a:tcPr anchor="ctr">
                    <a:solidFill>
                      <a:schemeClr val="accent3">
                        <a:lumMod val="40000"/>
                        <a:lumOff val="60000"/>
                      </a:schemeClr>
                    </a:solidFill>
                  </a:tcPr>
                </a:tc>
                <a:tc>
                  <a:txBody>
                    <a:bodyPr/>
                    <a:lstStyle/>
                    <a:p>
                      <a:pPr algn="ctr"/>
                      <a:endParaRPr lang="en-US" dirty="0"/>
                    </a:p>
                  </a:txBody>
                  <a:tcPr anchor="ctr">
                    <a:solidFill>
                      <a:schemeClr val="accent3">
                        <a:lumMod val="40000"/>
                        <a:lumOff val="60000"/>
                      </a:schemeClr>
                    </a:solidFill>
                  </a:tcPr>
                </a:tc>
                <a:tc>
                  <a:txBody>
                    <a:bodyPr/>
                    <a:lstStyle/>
                    <a:p>
                      <a:pPr algn="ctr"/>
                      <a:r>
                        <a:rPr lang="en-US" dirty="0" smtClean="0"/>
                        <a:t>+</a:t>
                      </a:r>
                      <a:endParaRPr lang="en-US" dirty="0"/>
                    </a:p>
                  </a:txBody>
                  <a:tcPr anchor="ctr">
                    <a:solidFill>
                      <a:schemeClr val="accent3">
                        <a:lumMod val="40000"/>
                        <a:lumOff val="60000"/>
                      </a:schemeClr>
                    </a:solidFill>
                  </a:tcPr>
                </a:tc>
                <a:tc>
                  <a:txBody>
                    <a:bodyPr/>
                    <a:lstStyle/>
                    <a:p>
                      <a:pPr algn="ctr"/>
                      <a:r>
                        <a:rPr lang="en-US" dirty="0" smtClean="0"/>
                        <a:t>+</a:t>
                      </a:r>
                      <a:endParaRPr lang="en-US" dirty="0"/>
                    </a:p>
                  </a:txBody>
                  <a:tcPr anchor="ctr">
                    <a:solidFill>
                      <a:schemeClr val="accent3">
                        <a:lumMod val="40000"/>
                        <a:lumOff val="60000"/>
                      </a:schemeClr>
                    </a:solidFill>
                  </a:tcPr>
                </a:tc>
              </a:tr>
              <a:tr h="370840">
                <a:tc gridSpan="7">
                  <a:txBody>
                    <a:bodyPr/>
                    <a:lstStyle/>
                    <a:p>
                      <a:r>
                        <a:rPr lang="en-US" i="1" dirty="0" smtClean="0"/>
                        <a:t>Note:  </a:t>
                      </a:r>
                      <a:r>
                        <a:rPr lang="en-US" sz="1600" i="0" dirty="0" smtClean="0"/>
                        <a:t>Depiction of  results of regression analyses: “+” sign indicates significant</a:t>
                      </a:r>
                      <a:r>
                        <a:rPr lang="en-US" sz="1600" i="0" baseline="0" dirty="0" smtClean="0"/>
                        <a:t> positive prediction of an outcome from a course characteristic.  </a:t>
                      </a:r>
                      <a:endParaRPr lang="en-US" sz="1600" i="0" dirty="0"/>
                    </a:p>
                  </a:txBody>
                  <a:tcPr>
                    <a:solidFill>
                      <a:schemeClr val="tx1">
                        <a:lumMod val="95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ctr"/>
                      <a:endParaRPr lang="en-US" dirty="0"/>
                    </a:p>
                  </a:txBody>
                  <a:tcPr anchor="ctr">
                    <a:solidFill>
                      <a:schemeClr val="tx1">
                        <a:lumMod val="95000"/>
                      </a:schemeClr>
                    </a:solidFill>
                  </a:tcPr>
                </a:tc>
                <a:tc hMerge="1">
                  <a:txBody>
                    <a:bodyPr/>
                    <a:lstStyle/>
                    <a:p>
                      <a:pPr algn="ctr"/>
                      <a:endParaRPr lang="en-US" dirty="0"/>
                    </a:p>
                  </a:txBody>
                  <a:tcPr anchor="ctr">
                    <a:solidFill>
                      <a:schemeClr val="tx1">
                        <a:lumMod val="95000"/>
                      </a:schemeClr>
                    </a:solidFill>
                  </a:tcPr>
                </a:tc>
                <a:tc hMerge="1">
                  <a:txBody>
                    <a:bodyPr/>
                    <a:lstStyle/>
                    <a:p>
                      <a:pPr algn="ctr"/>
                      <a:endParaRPr lang="en-US" dirty="0"/>
                    </a:p>
                  </a:txBody>
                  <a:tcPr anchor="ctr">
                    <a:solidFill>
                      <a:schemeClr val="tx1">
                        <a:lumMod val="95000"/>
                      </a:schemeClr>
                    </a:solidFill>
                  </a:tcPr>
                </a:tc>
              </a:tr>
            </a:tbl>
          </a:graphicData>
        </a:graphic>
      </p:graphicFrame>
    </p:spTree>
    <p:extLst>
      <p:ext uri="{BB962C8B-B14F-4D97-AF65-F5344CB8AC3E}">
        <p14:creationId xmlns:p14="http://schemas.microsoft.com/office/powerpoint/2010/main" val="422006097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t>Do Course Characteristics Predict Civic Attitudes and Knowledge?  </a:t>
            </a:r>
            <a:endParaRPr lang="en-US" sz="32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279144313"/>
              </p:ext>
            </p:extLst>
          </p:nvPr>
        </p:nvGraphicFramePr>
        <p:xfrm>
          <a:off x="457200" y="1600200"/>
          <a:ext cx="8229602" cy="4419601"/>
        </p:xfrm>
        <a:graphic>
          <a:graphicData uri="http://schemas.openxmlformats.org/drawingml/2006/table">
            <a:tbl>
              <a:tblPr firstRow="1" bandRow="1">
                <a:tableStyleId>{5C22544A-7EE6-4342-B048-85BDC9FD1C3A}</a:tableStyleId>
              </a:tblPr>
              <a:tblGrid>
                <a:gridCol w="2636669"/>
                <a:gridCol w="1118587"/>
                <a:gridCol w="1278385"/>
                <a:gridCol w="1118587"/>
                <a:gridCol w="1038688"/>
                <a:gridCol w="1038686"/>
              </a:tblGrid>
              <a:tr h="416298">
                <a:tc>
                  <a:txBody>
                    <a:bodyPr/>
                    <a:lstStyle/>
                    <a:p>
                      <a:endParaRPr lang="en-US" dirty="0"/>
                    </a:p>
                  </a:txBody>
                  <a:tcPr/>
                </a:tc>
                <a:tc gridSpan="5">
                  <a:txBody>
                    <a:bodyPr/>
                    <a:lstStyle/>
                    <a:p>
                      <a:pPr algn="ctr"/>
                      <a:r>
                        <a:rPr lang="en-US" sz="1600" dirty="0" smtClean="0"/>
                        <a:t>Measures</a:t>
                      </a:r>
                      <a:r>
                        <a:rPr lang="en-US" sz="1600" baseline="0" dirty="0" smtClean="0"/>
                        <a:t> of Civic Attitudes and Knowledge </a:t>
                      </a:r>
                      <a:endParaRPr lang="en-US" sz="1600" dirty="0"/>
                    </a:p>
                  </a:txBody>
                  <a:tcPr anchor="ctr"/>
                </a:tc>
                <a:tc hMerge="1">
                  <a:txBody>
                    <a:bodyPr/>
                    <a:lstStyle/>
                    <a:p>
                      <a:pPr algn="ctr"/>
                      <a:endParaRPr lang="en-US" sz="1600" dirty="0"/>
                    </a:p>
                  </a:txBody>
                  <a:tcPr anchor="ctr"/>
                </a:tc>
                <a:tc hMerge="1">
                  <a:txBody>
                    <a:bodyPr/>
                    <a:lstStyle/>
                    <a:p>
                      <a:endParaRPr lang="en-US"/>
                    </a:p>
                  </a:txBody>
                  <a:tcPr/>
                </a:tc>
                <a:tc hMerge="1">
                  <a:txBody>
                    <a:bodyPr/>
                    <a:lstStyle/>
                    <a:p>
                      <a:endParaRPr lang="en-US" dirty="0"/>
                    </a:p>
                  </a:txBody>
                  <a:tcPr/>
                </a:tc>
                <a:tc hMerge="1">
                  <a:txBody>
                    <a:bodyPr/>
                    <a:lstStyle/>
                    <a:p>
                      <a:endParaRPr lang="en-US" sz="1600" dirty="0"/>
                    </a:p>
                  </a:txBody>
                  <a:tcPr/>
                </a:tc>
              </a:tr>
              <a:tr h="8211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Course Characteristics: </a:t>
                      </a:r>
                      <a:endParaRPr lang="en-US" sz="1600" dirty="0"/>
                    </a:p>
                  </a:txBody>
                  <a:tcPr anchor="b">
                    <a:solidFill>
                      <a:schemeClr val="accent1">
                        <a:lumMod val="20000"/>
                        <a:lumOff val="80000"/>
                      </a:schemeClr>
                    </a:solidFill>
                  </a:tcPr>
                </a:tc>
                <a:tc>
                  <a:txBody>
                    <a:bodyPr/>
                    <a:lstStyle/>
                    <a:p>
                      <a:r>
                        <a:rPr lang="en-US" sz="1400" dirty="0" smtClean="0"/>
                        <a:t>Civic Responsib.</a:t>
                      </a:r>
                      <a:endParaRPr lang="en-US" sz="1400" dirty="0"/>
                    </a:p>
                  </a:txBody>
                  <a:tcPr>
                    <a:solidFill>
                      <a:schemeClr val="accent1">
                        <a:lumMod val="20000"/>
                        <a:lumOff val="80000"/>
                      </a:schemeClr>
                    </a:solidFill>
                  </a:tcPr>
                </a:tc>
                <a:tc>
                  <a:txBody>
                    <a:bodyPr/>
                    <a:lstStyle/>
                    <a:p>
                      <a:r>
                        <a:rPr lang="en-US" sz="1400" dirty="0" smtClean="0"/>
                        <a:t>Valuing of Comm. Engagemnt</a:t>
                      </a:r>
                      <a:endParaRPr lang="en-US" sz="1400" dirty="0"/>
                    </a:p>
                  </a:txBody>
                  <a:tcPr>
                    <a:solidFill>
                      <a:schemeClr val="accent1">
                        <a:lumMod val="20000"/>
                        <a:lumOff val="80000"/>
                      </a:schemeClr>
                    </a:solidFill>
                  </a:tcPr>
                </a:tc>
                <a:tc>
                  <a:txBody>
                    <a:bodyPr/>
                    <a:lstStyle/>
                    <a:p>
                      <a:r>
                        <a:rPr lang="en-US" sz="1400" dirty="0" smtClean="0"/>
                        <a:t>Cultural</a:t>
                      </a:r>
                    </a:p>
                    <a:p>
                      <a:r>
                        <a:rPr lang="en-US" sz="1400" dirty="0" smtClean="0"/>
                        <a:t>Awarenss</a:t>
                      </a:r>
                      <a:endParaRPr lang="en-US" sz="1400" dirty="0"/>
                    </a:p>
                  </a:txBody>
                  <a:tcPr>
                    <a:solidFill>
                      <a:schemeClr val="accent1">
                        <a:lumMod val="20000"/>
                        <a:lumOff val="80000"/>
                      </a:schemeClr>
                    </a:solidFill>
                  </a:tcPr>
                </a:tc>
                <a:tc>
                  <a:txBody>
                    <a:bodyPr/>
                    <a:lstStyle/>
                    <a:p>
                      <a:r>
                        <a:rPr lang="en-US" sz="1400" dirty="0" smtClean="0"/>
                        <a:t>Knowldge</a:t>
                      </a:r>
                      <a:r>
                        <a:rPr lang="en-US" sz="1400" baseline="0" dirty="0" smtClean="0"/>
                        <a:t> of NOLA</a:t>
                      </a:r>
                      <a:endParaRPr lang="en-US" sz="1400" dirty="0"/>
                    </a:p>
                  </a:txBody>
                  <a:tcPr>
                    <a:solidFill>
                      <a:schemeClr val="accent1">
                        <a:lumMod val="20000"/>
                        <a:lumOff val="80000"/>
                      </a:schemeClr>
                    </a:solidFill>
                  </a:tcPr>
                </a:tc>
                <a:tc>
                  <a:txBody>
                    <a:bodyPr/>
                    <a:lstStyle/>
                    <a:p>
                      <a:r>
                        <a:rPr lang="en-US" sz="1400" dirty="0" smtClean="0"/>
                        <a:t>Knowldge</a:t>
                      </a:r>
                      <a:r>
                        <a:rPr lang="en-US" sz="1400" baseline="0" dirty="0" smtClean="0"/>
                        <a:t> of Public Issues </a:t>
                      </a:r>
                      <a:endParaRPr lang="en-US" sz="1400" dirty="0"/>
                    </a:p>
                  </a:txBody>
                  <a:tcPr>
                    <a:solidFill>
                      <a:schemeClr val="accent1">
                        <a:lumMod val="20000"/>
                        <a:lumOff val="80000"/>
                      </a:schemeClr>
                    </a:solidFill>
                  </a:tcPr>
                </a:tc>
              </a:tr>
              <a:tr h="416298">
                <a:tc>
                  <a:txBody>
                    <a:bodyPr/>
                    <a:lstStyle/>
                    <a:p>
                      <a:r>
                        <a:rPr lang="en-US" sz="1600" dirty="0" smtClean="0"/>
                        <a:t>Overall S-L Course Quality </a:t>
                      </a:r>
                      <a:endParaRPr lang="en-US" sz="1600" dirty="0"/>
                    </a:p>
                  </a:txBody>
                  <a:tcPr>
                    <a:solidFill>
                      <a:schemeClr val="accent3">
                        <a:lumMod val="40000"/>
                        <a:lumOff val="60000"/>
                      </a:schemeClr>
                    </a:solidFill>
                  </a:tcPr>
                </a:tc>
                <a:tc>
                  <a:txBody>
                    <a:bodyPr/>
                    <a:lstStyle/>
                    <a:p>
                      <a:pPr algn="ctr"/>
                      <a:r>
                        <a:rPr lang="en-US" dirty="0" smtClean="0"/>
                        <a:t>+</a:t>
                      </a:r>
                      <a:endParaRPr lang="en-US" dirty="0"/>
                    </a:p>
                  </a:txBody>
                  <a:tcPr anchor="ctr">
                    <a:solidFill>
                      <a:schemeClr val="accent3">
                        <a:lumMod val="40000"/>
                        <a:lumOff val="60000"/>
                      </a:schemeClr>
                    </a:solidFill>
                  </a:tcPr>
                </a:tc>
                <a:tc>
                  <a:txBody>
                    <a:bodyPr/>
                    <a:lstStyle/>
                    <a:p>
                      <a:pPr algn="ctr"/>
                      <a:r>
                        <a:rPr lang="en-US" dirty="0" smtClean="0"/>
                        <a:t>+</a:t>
                      </a:r>
                      <a:endParaRPr lang="en-US" dirty="0"/>
                    </a:p>
                  </a:txBody>
                  <a:tcPr anchor="ctr">
                    <a:solidFill>
                      <a:schemeClr val="accent3">
                        <a:lumMod val="40000"/>
                        <a:lumOff val="60000"/>
                      </a:schemeClr>
                    </a:solidFill>
                  </a:tcPr>
                </a:tc>
                <a:tc>
                  <a:txBody>
                    <a:bodyPr/>
                    <a:lstStyle/>
                    <a:p>
                      <a:pPr algn="ctr"/>
                      <a:r>
                        <a:rPr lang="en-US" dirty="0" smtClean="0"/>
                        <a:t>+</a:t>
                      </a:r>
                      <a:endParaRPr lang="en-US" dirty="0"/>
                    </a:p>
                  </a:txBody>
                  <a:tcPr anchor="ctr">
                    <a:solidFill>
                      <a:schemeClr val="accent3">
                        <a:lumMod val="40000"/>
                        <a:lumOff val="60000"/>
                      </a:schemeClr>
                    </a:solidFill>
                  </a:tcPr>
                </a:tc>
                <a:tc>
                  <a:txBody>
                    <a:bodyPr/>
                    <a:lstStyle/>
                    <a:p>
                      <a:pPr algn="ctr"/>
                      <a:endParaRPr lang="en-US" dirty="0"/>
                    </a:p>
                  </a:txBody>
                  <a:tcPr anchor="ctr">
                    <a:solidFill>
                      <a:schemeClr val="accent3">
                        <a:lumMod val="40000"/>
                        <a:lumOff val="60000"/>
                      </a:schemeClr>
                    </a:solidFill>
                  </a:tcPr>
                </a:tc>
                <a:tc>
                  <a:txBody>
                    <a:bodyPr/>
                    <a:lstStyle/>
                    <a:p>
                      <a:pPr algn="ctr"/>
                      <a:endParaRPr lang="en-US" dirty="0"/>
                    </a:p>
                  </a:txBody>
                  <a:tcPr anchor="ctr">
                    <a:solidFill>
                      <a:schemeClr val="accent3">
                        <a:lumMod val="40000"/>
                        <a:lumOff val="60000"/>
                      </a:schemeClr>
                    </a:solidFill>
                  </a:tcPr>
                </a:tc>
              </a:tr>
              <a:tr h="416298">
                <a:tc>
                  <a:txBody>
                    <a:bodyPr/>
                    <a:lstStyle/>
                    <a:p>
                      <a:r>
                        <a:rPr lang="en-US" sz="1600" dirty="0" smtClean="0"/>
                        <a:t>   Value of Service </a:t>
                      </a:r>
                      <a:endParaRPr lang="en-US" sz="1600" dirty="0"/>
                    </a:p>
                  </a:txBody>
                  <a:tcPr>
                    <a:solidFill>
                      <a:schemeClr val="accent1">
                        <a:lumMod val="20000"/>
                        <a:lumOff val="80000"/>
                      </a:schemeClr>
                    </a:solidFill>
                  </a:tcPr>
                </a:tc>
                <a:tc>
                  <a:txBody>
                    <a:bodyPr/>
                    <a:lstStyle/>
                    <a:p>
                      <a:pPr algn="ctr"/>
                      <a:r>
                        <a:rPr lang="en-US" dirty="0" smtClean="0"/>
                        <a:t>+</a:t>
                      </a:r>
                      <a:endParaRPr lang="en-US" dirty="0"/>
                    </a:p>
                  </a:txBody>
                  <a:tcPr anchor="ctr">
                    <a:solidFill>
                      <a:schemeClr val="accent1">
                        <a:lumMod val="20000"/>
                        <a:lumOff val="80000"/>
                      </a:schemeClr>
                    </a:solidFill>
                  </a:tcPr>
                </a:tc>
                <a:tc>
                  <a:txBody>
                    <a:bodyPr/>
                    <a:lstStyle/>
                    <a:p>
                      <a:pPr algn="ctr"/>
                      <a:r>
                        <a:rPr lang="en-US" dirty="0" smtClean="0"/>
                        <a:t>+</a:t>
                      </a:r>
                      <a:endParaRPr lang="en-US" dirty="0"/>
                    </a:p>
                  </a:txBody>
                  <a:tcPr anchor="ctr">
                    <a:solidFill>
                      <a:schemeClr val="accent1">
                        <a:lumMod val="20000"/>
                        <a:lumOff val="80000"/>
                      </a:schemeClr>
                    </a:solidFill>
                  </a:tcPr>
                </a:tc>
                <a:tc>
                  <a:txBody>
                    <a:bodyPr/>
                    <a:lstStyle/>
                    <a:p>
                      <a:pPr algn="ctr"/>
                      <a:endParaRPr lang="en-US" dirty="0"/>
                    </a:p>
                  </a:txBody>
                  <a:tcPr anchor="ctr">
                    <a:solidFill>
                      <a:schemeClr val="accent1">
                        <a:lumMod val="20000"/>
                        <a:lumOff val="80000"/>
                      </a:schemeClr>
                    </a:solidFill>
                  </a:tcPr>
                </a:tc>
                <a:tc>
                  <a:txBody>
                    <a:bodyPr/>
                    <a:lstStyle/>
                    <a:p>
                      <a:pPr algn="ctr"/>
                      <a:endParaRPr lang="en-US" dirty="0"/>
                    </a:p>
                  </a:txBody>
                  <a:tcPr anchor="ctr">
                    <a:solidFill>
                      <a:schemeClr val="accent1">
                        <a:lumMod val="20000"/>
                        <a:lumOff val="80000"/>
                      </a:schemeClr>
                    </a:solidFill>
                  </a:tcPr>
                </a:tc>
                <a:tc>
                  <a:txBody>
                    <a:bodyPr/>
                    <a:lstStyle/>
                    <a:p>
                      <a:pPr algn="ctr"/>
                      <a:endParaRPr lang="en-US" dirty="0"/>
                    </a:p>
                  </a:txBody>
                  <a:tcPr anchor="ctr">
                    <a:solidFill>
                      <a:schemeClr val="accent1">
                        <a:lumMod val="20000"/>
                        <a:lumOff val="80000"/>
                      </a:schemeClr>
                    </a:solidFill>
                  </a:tcPr>
                </a:tc>
              </a:tr>
              <a:tr h="416298">
                <a:tc>
                  <a:txBody>
                    <a:bodyPr/>
                    <a:lstStyle/>
                    <a:p>
                      <a:r>
                        <a:rPr lang="en-US" sz="1600" dirty="0" smtClean="0"/>
                        <a:t>   Course Planning </a:t>
                      </a:r>
                      <a:endParaRPr lang="en-US" sz="1600" dirty="0"/>
                    </a:p>
                  </a:txBody>
                  <a:tcPr>
                    <a:solidFill>
                      <a:schemeClr val="accent1">
                        <a:lumMod val="20000"/>
                        <a:lumOff val="80000"/>
                      </a:schemeClr>
                    </a:solidFill>
                  </a:tcPr>
                </a:tc>
                <a:tc>
                  <a:txBody>
                    <a:bodyPr/>
                    <a:lstStyle/>
                    <a:p>
                      <a:pPr algn="ctr"/>
                      <a:endParaRPr lang="en-US" dirty="0"/>
                    </a:p>
                  </a:txBody>
                  <a:tcPr anchor="ctr">
                    <a:solidFill>
                      <a:schemeClr val="accent1">
                        <a:lumMod val="20000"/>
                        <a:lumOff val="80000"/>
                      </a:schemeClr>
                    </a:solidFill>
                  </a:tcPr>
                </a:tc>
                <a:tc>
                  <a:txBody>
                    <a:bodyPr/>
                    <a:lstStyle/>
                    <a:p>
                      <a:pPr algn="ctr"/>
                      <a:r>
                        <a:rPr lang="en-US" dirty="0" smtClean="0"/>
                        <a:t> </a:t>
                      </a:r>
                      <a:endParaRPr lang="en-US" dirty="0"/>
                    </a:p>
                  </a:txBody>
                  <a:tcPr anchor="ctr">
                    <a:solidFill>
                      <a:schemeClr val="accent1">
                        <a:lumMod val="20000"/>
                        <a:lumOff val="80000"/>
                      </a:schemeClr>
                    </a:solidFill>
                  </a:tcPr>
                </a:tc>
                <a:tc>
                  <a:txBody>
                    <a:bodyPr/>
                    <a:lstStyle/>
                    <a:p>
                      <a:pPr algn="ctr"/>
                      <a:endParaRPr lang="en-US" dirty="0"/>
                    </a:p>
                  </a:txBody>
                  <a:tcPr anchor="ctr">
                    <a:solidFill>
                      <a:schemeClr val="accent1">
                        <a:lumMod val="20000"/>
                        <a:lumOff val="80000"/>
                      </a:schemeClr>
                    </a:solidFill>
                  </a:tcPr>
                </a:tc>
                <a:tc>
                  <a:txBody>
                    <a:bodyPr/>
                    <a:lstStyle/>
                    <a:p>
                      <a:pPr algn="ctr"/>
                      <a:endParaRPr lang="en-US" dirty="0"/>
                    </a:p>
                  </a:txBody>
                  <a:tcPr anchor="ctr">
                    <a:solidFill>
                      <a:schemeClr val="accent1">
                        <a:lumMod val="20000"/>
                        <a:lumOff val="80000"/>
                      </a:schemeClr>
                    </a:solidFill>
                  </a:tcPr>
                </a:tc>
                <a:tc>
                  <a:txBody>
                    <a:bodyPr/>
                    <a:lstStyle/>
                    <a:p>
                      <a:pPr algn="ctr"/>
                      <a:endParaRPr lang="en-US" dirty="0"/>
                    </a:p>
                  </a:txBody>
                  <a:tcPr anchor="ctr">
                    <a:solidFill>
                      <a:schemeClr val="accent1">
                        <a:lumMod val="20000"/>
                        <a:lumOff val="80000"/>
                      </a:schemeClr>
                    </a:solidFill>
                  </a:tcPr>
                </a:tc>
              </a:tr>
              <a:tr h="416298">
                <a:tc>
                  <a:txBody>
                    <a:bodyPr/>
                    <a:lstStyle/>
                    <a:p>
                      <a:r>
                        <a:rPr lang="en-US" sz="1600" dirty="0" smtClean="0"/>
                        <a:t>   Reflection </a:t>
                      </a:r>
                      <a:endParaRPr lang="en-US" sz="1600" dirty="0"/>
                    </a:p>
                  </a:txBody>
                  <a:tcPr>
                    <a:solidFill>
                      <a:schemeClr val="accent1">
                        <a:lumMod val="20000"/>
                        <a:lumOff val="80000"/>
                      </a:schemeClr>
                    </a:solidFill>
                  </a:tcPr>
                </a:tc>
                <a:tc>
                  <a:txBody>
                    <a:bodyPr/>
                    <a:lstStyle/>
                    <a:p>
                      <a:pPr algn="ctr"/>
                      <a:r>
                        <a:rPr lang="en-US" dirty="0" smtClean="0"/>
                        <a:t>+</a:t>
                      </a:r>
                      <a:endParaRPr lang="en-US" dirty="0"/>
                    </a:p>
                  </a:txBody>
                  <a:tcPr anchor="ctr">
                    <a:solidFill>
                      <a:schemeClr val="accent1">
                        <a:lumMod val="20000"/>
                        <a:lumOff val="80000"/>
                      </a:schemeClr>
                    </a:solidFill>
                  </a:tcPr>
                </a:tc>
                <a:tc>
                  <a:txBody>
                    <a:bodyPr/>
                    <a:lstStyle/>
                    <a:p>
                      <a:pPr algn="ctr"/>
                      <a:r>
                        <a:rPr lang="en-US" dirty="0" smtClean="0"/>
                        <a:t>+</a:t>
                      </a:r>
                      <a:endParaRPr lang="en-US" dirty="0"/>
                    </a:p>
                  </a:txBody>
                  <a:tcPr anchor="ctr">
                    <a:solidFill>
                      <a:schemeClr val="accent1">
                        <a:lumMod val="20000"/>
                        <a:lumOff val="80000"/>
                      </a:schemeClr>
                    </a:solidFill>
                  </a:tcPr>
                </a:tc>
                <a:tc>
                  <a:txBody>
                    <a:bodyPr/>
                    <a:lstStyle/>
                    <a:p>
                      <a:pPr algn="ctr"/>
                      <a:r>
                        <a:rPr lang="en-US" dirty="0" smtClean="0"/>
                        <a:t>+</a:t>
                      </a:r>
                      <a:endParaRPr lang="en-US" dirty="0"/>
                    </a:p>
                  </a:txBody>
                  <a:tcPr anchor="ctr">
                    <a:solidFill>
                      <a:schemeClr val="accent1">
                        <a:lumMod val="20000"/>
                        <a:lumOff val="80000"/>
                      </a:schemeClr>
                    </a:solidFill>
                  </a:tcPr>
                </a:tc>
                <a:tc>
                  <a:txBody>
                    <a:bodyPr/>
                    <a:lstStyle/>
                    <a:p>
                      <a:pPr algn="ctr"/>
                      <a:endParaRPr lang="en-US" dirty="0"/>
                    </a:p>
                  </a:txBody>
                  <a:tcPr anchor="ctr">
                    <a:solidFill>
                      <a:schemeClr val="accent1">
                        <a:lumMod val="20000"/>
                        <a:lumOff val="80000"/>
                      </a:schemeClr>
                    </a:solidFill>
                  </a:tcPr>
                </a:tc>
                <a:tc>
                  <a:txBody>
                    <a:bodyPr/>
                    <a:lstStyle/>
                    <a:p>
                      <a:pPr algn="ctr"/>
                      <a:endParaRPr lang="en-US" dirty="0"/>
                    </a:p>
                  </a:txBody>
                  <a:tcPr anchor="ctr">
                    <a:solidFill>
                      <a:schemeClr val="accent1">
                        <a:lumMod val="20000"/>
                        <a:lumOff val="80000"/>
                      </a:schemeClr>
                    </a:solidFill>
                  </a:tcPr>
                </a:tc>
              </a:tr>
              <a:tr h="416298">
                <a:tc>
                  <a:txBody>
                    <a:bodyPr/>
                    <a:lstStyle/>
                    <a:p>
                      <a:r>
                        <a:rPr lang="en-US" sz="1600" dirty="0" smtClean="0"/>
                        <a:t>Charity</a:t>
                      </a:r>
                      <a:r>
                        <a:rPr lang="en-US" sz="1600" baseline="0" dirty="0" smtClean="0"/>
                        <a:t> Orientation </a:t>
                      </a:r>
                      <a:endParaRPr lang="en-US" sz="1600" dirty="0"/>
                    </a:p>
                  </a:txBody>
                  <a:tcPr>
                    <a:solidFill>
                      <a:schemeClr val="accent5">
                        <a:lumMod val="20000"/>
                        <a:lumOff val="80000"/>
                      </a:schemeClr>
                    </a:solidFill>
                  </a:tcPr>
                </a:tc>
                <a:tc>
                  <a:txBody>
                    <a:bodyPr/>
                    <a:lstStyle/>
                    <a:p>
                      <a:pPr algn="ctr"/>
                      <a:endParaRPr lang="en-US" dirty="0"/>
                    </a:p>
                  </a:txBody>
                  <a:tcPr anchor="ctr">
                    <a:solidFill>
                      <a:schemeClr val="accent5">
                        <a:lumMod val="20000"/>
                        <a:lumOff val="80000"/>
                      </a:schemeClr>
                    </a:solidFill>
                  </a:tcPr>
                </a:tc>
                <a:tc>
                  <a:txBody>
                    <a:bodyPr/>
                    <a:lstStyle/>
                    <a:p>
                      <a:pPr algn="ctr"/>
                      <a:endParaRPr lang="en-US" dirty="0"/>
                    </a:p>
                  </a:txBody>
                  <a:tcPr anchor="ctr">
                    <a:solidFill>
                      <a:schemeClr val="accent5">
                        <a:lumMod val="20000"/>
                        <a:lumOff val="80000"/>
                      </a:schemeClr>
                    </a:solidFill>
                  </a:tcPr>
                </a:tc>
                <a:tc>
                  <a:txBody>
                    <a:bodyPr/>
                    <a:lstStyle/>
                    <a:p>
                      <a:pPr algn="ctr"/>
                      <a:r>
                        <a:rPr lang="en-US" dirty="0" smtClean="0"/>
                        <a:t>+</a:t>
                      </a:r>
                      <a:endParaRPr lang="en-US" dirty="0"/>
                    </a:p>
                  </a:txBody>
                  <a:tcPr anchor="ctr">
                    <a:solidFill>
                      <a:schemeClr val="accent5">
                        <a:lumMod val="20000"/>
                        <a:lumOff val="80000"/>
                      </a:schemeClr>
                    </a:solidFill>
                  </a:tcPr>
                </a:tc>
                <a:tc>
                  <a:txBody>
                    <a:bodyPr/>
                    <a:lstStyle/>
                    <a:p>
                      <a:pPr algn="ctr"/>
                      <a:endParaRPr lang="en-US" dirty="0"/>
                    </a:p>
                  </a:txBody>
                  <a:tcPr anchor="ctr">
                    <a:solidFill>
                      <a:schemeClr val="accent5">
                        <a:lumMod val="20000"/>
                        <a:lumOff val="80000"/>
                      </a:schemeClr>
                    </a:solidFill>
                  </a:tcPr>
                </a:tc>
                <a:tc>
                  <a:txBody>
                    <a:bodyPr/>
                    <a:lstStyle/>
                    <a:p>
                      <a:pPr algn="ctr"/>
                      <a:endParaRPr lang="en-US" dirty="0"/>
                    </a:p>
                  </a:txBody>
                  <a:tcPr anchor="ctr">
                    <a:solidFill>
                      <a:schemeClr val="accent5">
                        <a:lumMod val="20000"/>
                        <a:lumOff val="80000"/>
                      </a:schemeClr>
                    </a:solidFill>
                  </a:tcPr>
                </a:tc>
              </a:tr>
              <a:tr h="416298">
                <a:tc>
                  <a:txBody>
                    <a:bodyPr/>
                    <a:lstStyle/>
                    <a:p>
                      <a:r>
                        <a:rPr lang="en-US" sz="1600" dirty="0" smtClean="0"/>
                        <a:t>Social Change Orient.</a:t>
                      </a:r>
                      <a:endParaRPr lang="en-US" sz="1600" dirty="0"/>
                    </a:p>
                  </a:txBody>
                  <a:tcPr>
                    <a:solidFill>
                      <a:schemeClr val="accent3">
                        <a:lumMod val="40000"/>
                        <a:lumOff val="60000"/>
                      </a:schemeClr>
                    </a:solidFill>
                  </a:tcPr>
                </a:tc>
                <a:tc>
                  <a:txBody>
                    <a:bodyPr/>
                    <a:lstStyle/>
                    <a:p>
                      <a:pPr algn="ctr"/>
                      <a:endParaRPr lang="en-US" dirty="0"/>
                    </a:p>
                  </a:txBody>
                  <a:tcPr anchor="ctr">
                    <a:solidFill>
                      <a:schemeClr val="accent3">
                        <a:lumMod val="40000"/>
                        <a:lumOff val="60000"/>
                      </a:schemeClr>
                    </a:solidFill>
                  </a:tcPr>
                </a:tc>
                <a:tc>
                  <a:txBody>
                    <a:bodyPr/>
                    <a:lstStyle/>
                    <a:p>
                      <a:pPr algn="ctr"/>
                      <a:r>
                        <a:rPr lang="en-US" dirty="0" smtClean="0"/>
                        <a:t>+</a:t>
                      </a:r>
                      <a:endParaRPr lang="en-US" dirty="0"/>
                    </a:p>
                  </a:txBody>
                  <a:tcPr anchor="ctr">
                    <a:solidFill>
                      <a:schemeClr val="accent3">
                        <a:lumMod val="40000"/>
                        <a:lumOff val="60000"/>
                      </a:schemeClr>
                    </a:solidFill>
                  </a:tcPr>
                </a:tc>
                <a:tc>
                  <a:txBody>
                    <a:bodyPr/>
                    <a:lstStyle/>
                    <a:p>
                      <a:pPr algn="ctr"/>
                      <a:r>
                        <a:rPr lang="en-US" dirty="0" smtClean="0"/>
                        <a:t>+</a:t>
                      </a:r>
                      <a:endParaRPr lang="en-US" dirty="0"/>
                    </a:p>
                  </a:txBody>
                  <a:tcPr anchor="ctr">
                    <a:solidFill>
                      <a:schemeClr val="accent3">
                        <a:lumMod val="40000"/>
                        <a:lumOff val="60000"/>
                      </a:schemeClr>
                    </a:solidFill>
                  </a:tcPr>
                </a:tc>
                <a:tc>
                  <a:txBody>
                    <a:bodyPr/>
                    <a:lstStyle/>
                    <a:p>
                      <a:pPr algn="ctr"/>
                      <a:r>
                        <a:rPr lang="en-US" dirty="0" smtClean="0"/>
                        <a:t>+</a:t>
                      </a:r>
                      <a:endParaRPr lang="en-US" dirty="0"/>
                    </a:p>
                  </a:txBody>
                  <a:tcPr anchor="ctr">
                    <a:solidFill>
                      <a:schemeClr val="accent3">
                        <a:lumMod val="40000"/>
                        <a:lumOff val="60000"/>
                      </a:schemeClr>
                    </a:solidFill>
                  </a:tcPr>
                </a:tc>
                <a:tc>
                  <a:txBody>
                    <a:bodyPr/>
                    <a:lstStyle/>
                    <a:p>
                      <a:pPr algn="ctr"/>
                      <a:r>
                        <a:rPr lang="en-US" dirty="0" smtClean="0"/>
                        <a:t>+</a:t>
                      </a:r>
                      <a:endParaRPr lang="en-US" dirty="0"/>
                    </a:p>
                  </a:txBody>
                  <a:tcPr anchor="ctr">
                    <a:solidFill>
                      <a:schemeClr val="accent3">
                        <a:lumMod val="40000"/>
                        <a:lumOff val="60000"/>
                      </a:schemeClr>
                    </a:solidFill>
                  </a:tcPr>
                </a:tc>
              </a:tr>
              <a:tr h="684325">
                <a:tc gridSpan="6">
                  <a:txBody>
                    <a:bodyPr/>
                    <a:lstStyle/>
                    <a:p>
                      <a:r>
                        <a:rPr lang="en-US" i="1" dirty="0" smtClean="0"/>
                        <a:t>Note:  </a:t>
                      </a:r>
                      <a:r>
                        <a:rPr lang="en-US" sz="1600" i="0" dirty="0" smtClean="0"/>
                        <a:t>Depiction of  results of regression analyses: “+” sign indicates significant</a:t>
                      </a:r>
                      <a:r>
                        <a:rPr lang="en-US" sz="1600" i="0" baseline="0" dirty="0" smtClean="0"/>
                        <a:t> positive prediction of an attitude or knowledge assessment from a course characteristic.  </a:t>
                      </a:r>
                      <a:endParaRPr lang="en-US" sz="1600" i="0" dirty="0"/>
                    </a:p>
                  </a:txBody>
                  <a:tcPr>
                    <a:solidFill>
                      <a:schemeClr val="tx1">
                        <a:lumMod val="95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ctr"/>
                      <a:endParaRPr lang="en-US" dirty="0"/>
                    </a:p>
                  </a:txBody>
                  <a:tcPr anchor="ctr">
                    <a:solidFill>
                      <a:schemeClr val="tx1">
                        <a:lumMod val="95000"/>
                      </a:schemeClr>
                    </a:solidFill>
                  </a:tcPr>
                </a:tc>
              </a:tr>
            </a:tbl>
          </a:graphicData>
        </a:graphic>
      </p:graphicFrame>
    </p:spTree>
    <p:extLst>
      <p:ext uri="{BB962C8B-B14F-4D97-AF65-F5344CB8AC3E}">
        <p14:creationId xmlns:p14="http://schemas.microsoft.com/office/powerpoint/2010/main" val="50479505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Summarizing the Patterns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Course quality is important: Students benefit by service experiences in which they accomplish something meaningful and are appreciated for their work, with ample opportunities for reflection. Course planning, to build ties between course content and service, is important, as well, and is an area in which improvements can still be made.    </a:t>
            </a:r>
          </a:p>
          <a:p>
            <a:endParaRPr lang="en-US" dirty="0"/>
          </a:p>
          <a:p>
            <a:pPr>
              <a:spcAft>
                <a:spcPts val="1200"/>
              </a:spcAft>
            </a:pPr>
            <a:r>
              <a:rPr lang="en-US" dirty="0" smtClean="0"/>
              <a:t>An </a:t>
            </a:r>
            <a:r>
              <a:rPr lang="en-US" dirty="0"/>
              <a:t>experience perceived as emphasizing Social Change is important. </a:t>
            </a:r>
            <a:r>
              <a:rPr lang="en-US" dirty="0" smtClean="0"/>
              <a:t>It appears that there is room for increased emphasis on this orientation.  </a:t>
            </a:r>
            <a:endParaRPr lang="en-US" dirty="0"/>
          </a:p>
          <a:p>
            <a:endParaRPr lang="en-US" dirty="0"/>
          </a:p>
        </p:txBody>
      </p:sp>
    </p:spTree>
    <p:extLst>
      <p:ext uri="{BB962C8B-B14F-4D97-AF65-F5344CB8AC3E}">
        <p14:creationId xmlns:p14="http://schemas.microsoft.com/office/powerpoint/2010/main" val="183389668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Programmatic Emphases</a:t>
            </a:r>
            <a:endParaRPr lang="en-US" dirty="0"/>
          </a:p>
        </p:txBody>
      </p:sp>
      <p:sp>
        <p:nvSpPr>
          <p:cNvPr id="3" name="Content Placeholder 2"/>
          <p:cNvSpPr>
            <a:spLocks noGrp="1"/>
          </p:cNvSpPr>
          <p:nvPr>
            <p:ph idx="1"/>
          </p:nvPr>
        </p:nvSpPr>
        <p:spPr/>
        <p:txBody>
          <a:bodyPr/>
          <a:lstStyle/>
          <a:p>
            <a:r>
              <a:rPr lang="en-US" dirty="0" smtClean="0"/>
              <a:t>Encouraging FACULTY involvement, developing expertise and providing support </a:t>
            </a:r>
          </a:p>
          <a:p>
            <a:pPr lvl="1"/>
            <a:r>
              <a:rPr lang="en-US" dirty="0" smtClean="0"/>
              <a:t>Seminars, workshops, and one-on-one consultations</a:t>
            </a:r>
          </a:p>
          <a:p>
            <a:pPr lvl="1"/>
            <a:r>
              <a:rPr lang="en-US" dirty="0" smtClean="0"/>
              <a:t>PS Fellows and SL Assistants</a:t>
            </a:r>
          </a:p>
          <a:p>
            <a:r>
              <a:rPr lang="en-US" dirty="0" smtClean="0"/>
              <a:t>Involving COMMUNITY ORGANIZATIONS and building their capacities </a:t>
            </a:r>
          </a:p>
          <a:p>
            <a:pPr lvl="1"/>
            <a:r>
              <a:rPr lang="en-US" dirty="0" smtClean="0"/>
              <a:t>AmeriCorps VISTA program and layered support</a:t>
            </a:r>
          </a:p>
          <a:p>
            <a:r>
              <a:rPr lang="en-US" dirty="0" smtClean="0"/>
              <a:t>Supporting STUDENTS involvement in service-learning and volunteer community service </a:t>
            </a:r>
          </a:p>
        </p:txBody>
      </p:sp>
    </p:spTree>
    <p:extLst>
      <p:ext uri="{BB962C8B-B14F-4D97-AF65-F5344CB8AC3E}">
        <p14:creationId xmlns:p14="http://schemas.microsoft.com/office/powerpoint/2010/main" val="139310451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sp>
        <p:nvSpPr>
          <p:cNvPr id="3" name="Content Placeholder 2"/>
          <p:cNvSpPr>
            <a:spLocks noGrp="1"/>
          </p:cNvSpPr>
          <p:nvPr>
            <p:ph idx="1"/>
          </p:nvPr>
        </p:nvSpPr>
        <p:spPr>
          <a:xfrm>
            <a:off x="914400" y="2057400"/>
            <a:ext cx="7772400" cy="4251960"/>
          </a:xfrm>
        </p:spPr>
        <p:txBody>
          <a:bodyPr/>
          <a:lstStyle/>
          <a:p>
            <a:r>
              <a:rPr lang="en-US" dirty="0" smtClean="0"/>
              <a:t>Contact us at </a:t>
            </a:r>
          </a:p>
          <a:p>
            <a:pPr lvl="1"/>
            <a:r>
              <a:rPr lang="en-US" dirty="0"/>
              <a:t>Vincent Ilustre: </a:t>
            </a:r>
            <a:r>
              <a:rPr lang="en-US" dirty="0">
                <a:hlinkClick r:id="rId2"/>
              </a:rPr>
              <a:t>vilustr@tulane.edu</a:t>
            </a:r>
            <a:endParaRPr lang="en-US" dirty="0"/>
          </a:p>
          <a:p>
            <a:pPr lvl="1"/>
            <a:r>
              <a:rPr lang="en-US" dirty="0"/>
              <a:t>Barbara Moely: </a:t>
            </a:r>
            <a:r>
              <a:rPr lang="en-US" dirty="0" smtClean="0">
                <a:hlinkClick r:id="rId3"/>
              </a:rPr>
              <a:t>moely@tulane.edu</a:t>
            </a:r>
            <a:endParaRPr lang="en-US" dirty="0"/>
          </a:p>
          <a:p>
            <a:endParaRPr lang="en-US" dirty="0" smtClean="0"/>
          </a:p>
          <a:p>
            <a:r>
              <a:rPr lang="en-US" dirty="0" smtClean="0"/>
              <a:t>Visit our website:</a:t>
            </a:r>
          </a:p>
          <a:p>
            <a:pPr marL="585216" lvl="1" indent="0">
              <a:buNone/>
            </a:pPr>
            <a:r>
              <a:rPr lang="en-US" dirty="0">
                <a:hlinkClick r:id="rId4"/>
              </a:rPr>
              <a:t>www.tulane.edu/cps</a:t>
            </a:r>
            <a:endParaRPr lang="en-US" dirty="0"/>
          </a:p>
          <a:p>
            <a:pPr marL="585216" lvl="1" indent="0">
              <a:buNone/>
            </a:pPr>
            <a:endParaRPr lang="en-US" dirty="0" smtClean="0"/>
          </a:p>
        </p:txBody>
      </p:sp>
    </p:spTree>
    <p:extLst>
      <p:ext uri="{BB962C8B-B14F-4D97-AF65-F5344CB8AC3E}">
        <p14:creationId xmlns:p14="http://schemas.microsoft.com/office/powerpoint/2010/main" val="183998106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 </a:t>
            </a:r>
            <a:endParaRPr lang="en-US" dirty="0"/>
          </a:p>
        </p:txBody>
      </p:sp>
      <p:sp>
        <p:nvSpPr>
          <p:cNvPr id="3" name="Content Placeholder 2"/>
          <p:cNvSpPr>
            <a:spLocks noGrp="1"/>
          </p:cNvSpPr>
          <p:nvPr>
            <p:ph idx="1"/>
          </p:nvPr>
        </p:nvSpPr>
        <p:spPr/>
        <p:txBody>
          <a:bodyPr>
            <a:normAutofit fontScale="92500"/>
          </a:bodyPr>
          <a:lstStyle/>
          <a:p>
            <a:pPr>
              <a:spcAft>
                <a:spcPts val="1800"/>
              </a:spcAft>
            </a:pPr>
            <a:r>
              <a:rPr lang="en-US" dirty="0" smtClean="0"/>
              <a:t>Center for Public Service, Tulane University. </a:t>
            </a:r>
            <a:r>
              <a:rPr lang="en-US" dirty="0" smtClean="0">
                <a:hlinkClick r:id="rId2"/>
              </a:rPr>
              <a:t>www.tulane.edu/cps</a:t>
            </a:r>
            <a:endParaRPr lang="en-US" dirty="0"/>
          </a:p>
          <a:p>
            <a:pPr>
              <a:spcAft>
                <a:spcPts val="1800"/>
              </a:spcAft>
            </a:pPr>
            <a:r>
              <a:rPr lang="en-US" dirty="0" smtClean="0"/>
              <a:t> Moely, B. E., &amp; Ilustre, V. (2011)  University students’ views of a public service graduation requirement.  </a:t>
            </a:r>
            <a:r>
              <a:rPr lang="en-US" i="1" dirty="0" smtClean="0"/>
              <a:t>Michigan Journal of Community Service Learning, 17</a:t>
            </a:r>
            <a:r>
              <a:rPr lang="en-US" dirty="0" smtClean="0"/>
              <a:t>(2), 43-58.  </a:t>
            </a:r>
          </a:p>
          <a:p>
            <a:pPr>
              <a:spcAft>
                <a:spcPts val="1800"/>
              </a:spcAft>
            </a:pPr>
            <a:r>
              <a:rPr lang="en-US" dirty="0" smtClean="0"/>
              <a:t>Moely, B. E., &amp; Ilustre, V.  (2012).  </a:t>
            </a:r>
            <a:r>
              <a:rPr lang="en-US" i="1" dirty="0" smtClean="0"/>
              <a:t>Stability and change in the development of college students’ civic attitudes, knowledge, and skills.  </a:t>
            </a:r>
            <a:r>
              <a:rPr lang="en-US" dirty="0" smtClean="0"/>
              <a:t>Unpublished paper.  </a:t>
            </a:r>
          </a:p>
          <a:p>
            <a:pPr marL="137160" indent="0">
              <a:buNone/>
            </a:pPr>
            <a:endParaRPr lang="en-US" dirty="0"/>
          </a:p>
        </p:txBody>
      </p:sp>
    </p:spTree>
    <p:extLst>
      <p:ext uri="{BB962C8B-B14F-4D97-AF65-F5344CB8AC3E}">
        <p14:creationId xmlns:p14="http://schemas.microsoft.com/office/powerpoint/2010/main" val="61158904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We’ll Do Today… </a:t>
            </a:r>
            <a:endParaRPr lang="en-US" dirty="0"/>
          </a:p>
        </p:txBody>
      </p:sp>
      <p:sp>
        <p:nvSpPr>
          <p:cNvPr id="3" name="Content Placeholder 2"/>
          <p:cNvSpPr>
            <a:spLocks noGrp="1"/>
          </p:cNvSpPr>
          <p:nvPr>
            <p:ph idx="1"/>
          </p:nvPr>
        </p:nvSpPr>
        <p:spPr>
          <a:xfrm>
            <a:off x="381000" y="1600200"/>
            <a:ext cx="8305800" cy="4709160"/>
          </a:xfrm>
        </p:spPr>
        <p:txBody>
          <a:bodyPr>
            <a:normAutofit fontScale="85000" lnSpcReduction="20000"/>
          </a:bodyPr>
          <a:lstStyle/>
          <a:p>
            <a:pPr>
              <a:spcBef>
                <a:spcPts val="1200"/>
              </a:spcBef>
              <a:spcAft>
                <a:spcPts val="1200"/>
              </a:spcAft>
            </a:pPr>
            <a:r>
              <a:rPr lang="en-US" dirty="0" smtClean="0"/>
              <a:t>Provide an overview of Tulane’s public service graduation requirement and the role of the Center for Public Service</a:t>
            </a:r>
          </a:p>
          <a:p>
            <a:pPr>
              <a:spcBef>
                <a:spcPts val="1200"/>
              </a:spcBef>
              <a:spcAft>
                <a:spcPts val="1200"/>
              </a:spcAft>
            </a:pPr>
            <a:r>
              <a:rPr lang="en-US" dirty="0" smtClean="0"/>
              <a:t>Briefly summarize findings regarding stability and change in students’ civic attitudes, knowledge, and skills after two years in college; </a:t>
            </a:r>
          </a:p>
          <a:p>
            <a:pPr>
              <a:spcBef>
                <a:spcPts val="1200"/>
              </a:spcBef>
              <a:spcAft>
                <a:spcPts val="1200"/>
              </a:spcAft>
            </a:pPr>
            <a:r>
              <a:rPr lang="en-US" dirty="0" smtClean="0"/>
              <a:t> Look at how service-learning experiences are related to students’ reports of learning and their civic attitudes, knowledge, and skills</a:t>
            </a:r>
          </a:p>
          <a:p>
            <a:pPr>
              <a:spcBef>
                <a:spcPts val="1200"/>
              </a:spcBef>
              <a:spcAft>
                <a:spcPts val="1200"/>
              </a:spcAft>
            </a:pPr>
            <a:r>
              <a:rPr lang="en-US" dirty="0" smtClean="0"/>
              <a:t>Show how CPS preparation of faculty and community organizations promotes high quality service-learning courses and experiences for students. </a:t>
            </a:r>
            <a:endParaRPr lang="en-US" dirty="0"/>
          </a:p>
        </p:txBody>
      </p:sp>
    </p:spTree>
    <p:extLst>
      <p:ext uri="{BB962C8B-B14F-4D97-AF65-F5344CB8AC3E}">
        <p14:creationId xmlns:p14="http://schemas.microsoft.com/office/powerpoint/2010/main" val="119188916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Tulane University Since Katrina  </a:t>
            </a:r>
            <a:endParaRPr lang="en-US" dirty="0"/>
          </a:p>
        </p:txBody>
      </p:sp>
      <p:sp>
        <p:nvSpPr>
          <p:cNvPr id="3" name="Content Placeholder 2"/>
          <p:cNvSpPr>
            <a:spLocks noGrp="1"/>
          </p:cNvSpPr>
          <p:nvPr>
            <p:ph idx="1"/>
          </p:nvPr>
        </p:nvSpPr>
        <p:spPr/>
        <p:txBody>
          <a:bodyPr/>
          <a:lstStyle/>
          <a:p>
            <a:r>
              <a:rPr lang="en-US" dirty="0" smtClean="0"/>
              <a:t>Public service graduation requirement</a:t>
            </a:r>
          </a:p>
          <a:p>
            <a:endParaRPr lang="en-US" dirty="0" smtClean="0"/>
          </a:p>
          <a:p>
            <a:r>
              <a:rPr lang="en-US" dirty="0" smtClean="0"/>
              <a:t>Creation of the Center for Public Service</a:t>
            </a:r>
          </a:p>
          <a:p>
            <a:pPr lvl="1"/>
            <a:r>
              <a:rPr lang="en-US" dirty="0" smtClean="0"/>
              <a:t>Constituency considerations in programming</a:t>
            </a:r>
          </a:p>
          <a:p>
            <a:pPr lvl="1"/>
            <a:endParaRPr lang="en-US" dirty="0" smtClean="0"/>
          </a:p>
          <a:p>
            <a:r>
              <a:rPr lang="en-US" dirty="0" smtClean="0"/>
              <a:t>Increased interest in Tulane University </a:t>
            </a:r>
          </a:p>
          <a:p>
            <a:pPr lvl="1"/>
            <a:r>
              <a:rPr lang="en-US" dirty="0" smtClean="0"/>
              <a:t>Increased numbers of applications </a:t>
            </a:r>
          </a:p>
          <a:p>
            <a:pPr lvl="1"/>
            <a:r>
              <a:rPr lang="en-US" dirty="0" smtClean="0"/>
              <a:t>Higher SAT and ACT scores of entering students </a:t>
            </a:r>
          </a:p>
          <a:p>
            <a:pPr lvl="1"/>
            <a:endParaRPr lang="en-US" dirty="0"/>
          </a:p>
          <a:p>
            <a:pPr marL="585216" lvl="1" indent="0">
              <a:buNone/>
            </a:pPr>
            <a:endParaRPr lang="en-US" dirty="0"/>
          </a:p>
        </p:txBody>
      </p:sp>
    </p:spTree>
    <p:extLst>
      <p:ext uri="{BB962C8B-B14F-4D97-AF65-F5344CB8AC3E}">
        <p14:creationId xmlns:p14="http://schemas.microsoft.com/office/powerpoint/2010/main" val="267676127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Research with Tulane Students </a:t>
            </a:r>
            <a:endParaRPr lang="en-US" dirty="0"/>
          </a:p>
        </p:txBody>
      </p:sp>
      <p:sp>
        <p:nvSpPr>
          <p:cNvPr id="3" name="Content Placeholder 2"/>
          <p:cNvSpPr>
            <a:spLocks noGrp="1"/>
          </p:cNvSpPr>
          <p:nvPr>
            <p:ph idx="1"/>
          </p:nvPr>
        </p:nvSpPr>
        <p:spPr/>
        <p:txBody>
          <a:bodyPr>
            <a:normAutofit/>
          </a:bodyPr>
          <a:lstStyle/>
          <a:p>
            <a:r>
              <a:rPr lang="en-US" dirty="0" smtClean="0"/>
              <a:t>Longitudinal study of undergraduate students</a:t>
            </a:r>
          </a:p>
          <a:p>
            <a:pPr lvl="1"/>
            <a:r>
              <a:rPr lang="en-US" dirty="0" smtClean="0"/>
              <a:t>Three “waves” of students, entering in 2006, 2007, and 2008 </a:t>
            </a:r>
          </a:p>
          <a:p>
            <a:pPr lvl="1"/>
            <a:r>
              <a:rPr lang="en-US" dirty="0"/>
              <a:t>Surveyed when they entered the University (N = 670</a:t>
            </a:r>
            <a:r>
              <a:rPr lang="en-US" dirty="0" smtClean="0"/>
              <a:t>)</a:t>
            </a:r>
          </a:p>
          <a:p>
            <a:pPr lvl="1"/>
            <a:r>
              <a:rPr lang="en-US" dirty="0"/>
              <a:t>Surveyed again after two years </a:t>
            </a:r>
            <a:r>
              <a:rPr lang="en-US" dirty="0" smtClean="0"/>
              <a:t>(N = 147), along with 103 new participants).  These students are the focus of today’s presentation</a:t>
            </a:r>
          </a:p>
          <a:p>
            <a:pPr marL="585216" lvl="1" indent="0">
              <a:buNone/>
            </a:pPr>
            <a:endParaRPr lang="en-US" dirty="0" smtClean="0"/>
          </a:p>
          <a:p>
            <a:pPr lvl="1"/>
            <a:endParaRPr lang="en-US" dirty="0"/>
          </a:p>
          <a:p>
            <a:pPr lvl="1"/>
            <a:endParaRPr lang="en-US" dirty="0"/>
          </a:p>
        </p:txBody>
      </p:sp>
    </p:spTree>
    <p:extLst>
      <p:ext uri="{BB962C8B-B14F-4D97-AF65-F5344CB8AC3E}">
        <p14:creationId xmlns:p14="http://schemas.microsoft.com/office/powerpoint/2010/main" val="375096403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Learning about Student Participation: Research Design </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848070784"/>
              </p:ext>
            </p:extLst>
          </p:nvPr>
        </p:nvGraphicFramePr>
        <p:xfrm>
          <a:off x="228600" y="1905000"/>
          <a:ext cx="8610600" cy="4900578"/>
        </p:xfrm>
        <a:graphic>
          <a:graphicData uri="http://schemas.openxmlformats.org/drawingml/2006/table">
            <a:tbl>
              <a:tblPr firstRow="1" bandRow="1">
                <a:tableStyleId>{5C22544A-7EE6-4342-B048-85BDC9FD1C3A}</a:tableStyleId>
              </a:tblPr>
              <a:tblGrid>
                <a:gridCol w="1076325"/>
                <a:gridCol w="1076325"/>
                <a:gridCol w="1076325"/>
                <a:gridCol w="1076325"/>
                <a:gridCol w="1076325"/>
                <a:gridCol w="1076325"/>
                <a:gridCol w="1076325"/>
                <a:gridCol w="1076325"/>
              </a:tblGrid>
              <a:tr h="637642">
                <a:tc rowSpan="2">
                  <a:txBody>
                    <a:bodyPr/>
                    <a:lstStyle/>
                    <a:p>
                      <a:pPr algn="ctr"/>
                      <a:endParaRPr lang="en-US" sz="1800" dirty="0" smtClean="0"/>
                    </a:p>
                    <a:p>
                      <a:pPr algn="ctr"/>
                      <a:r>
                        <a:rPr lang="en-US" sz="1800" dirty="0" smtClean="0"/>
                        <a:t>Year of Tulane Entry: </a:t>
                      </a:r>
                      <a:endParaRPr lang="en-US" sz="1800" dirty="0"/>
                    </a:p>
                  </a:txBody>
                  <a:tcPr marT="45723" marB="45723"/>
                </a:tc>
                <a:tc gridSpan="7">
                  <a:txBody>
                    <a:bodyPr/>
                    <a:lstStyle/>
                    <a:p>
                      <a:pPr algn="ctr"/>
                      <a:r>
                        <a:rPr lang="en-US" sz="2400" dirty="0" smtClean="0">
                          <a:solidFill>
                            <a:schemeClr val="bg1">
                              <a:lumMod val="95000"/>
                              <a:lumOff val="5000"/>
                            </a:schemeClr>
                          </a:solidFill>
                        </a:rPr>
                        <a:t>Time </a:t>
                      </a:r>
                      <a:r>
                        <a:rPr lang="en-US" sz="2400" baseline="0" dirty="0" smtClean="0">
                          <a:solidFill>
                            <a:schemeClr val="bg1">
                              <a:lumMod val="95000"/>
                              <a:lumOff val="5000"/>
                            </a:schemeClr>
                          </a:solidFill>
                        </a:rPr>
                        <a:t> of  Test  (Year)</a:t>
                      </a:r>
                      <a:endParaRPr lang="en-US" sz="2400" dirty="0">
                        <a:solidFill>
                          <a:schemeClr val="bg1">
                            <a:lumMod val="95000"/>
                            <a:lumOff val="5000"/>
                          </a:schemeClr>
                        </a:solidFill>
                      </a:endParaRPr>
                    </a:p>
                  </a:txBody>
                  <a:tcPr marT="45723" marB="45723" anchor="b"/>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r>
              <a:tr h="867462">
                <a:tc vMerge="1">
                  <a:txBody>
                    <a:bodyPr/>
                    <a:lstStyle/>
                    <a:p>
                      <a:endParaRPr lang="en-US"/>
                    </a:p>
                  </a:txBody>
                  <a:tcPr/>
                </a:tc>
                <a:tc>
                  <a:txBody>
                    <a:bodyPr/>
                    <a:lstStyle/>
                    <a:p>
                      <a:pPr algn="ctr"/>
                      <a:r>
                        <a:rPr lang="en-US" sz="2000" b="1" dirty="0" smtClean="0">
                          <a:solidFill>
                            <a:schemeClr val="bg1"/>
                          </a:solidFill>
                        </a:rPr>
                        <a:t>2006</a:t>
                      </a:r>
                      <a:endParaRPr lang="en-US" sz="2000" b="1" dirty="0">
                        <a:solidFill>
                          <a:schemeClr val="bg1"/>
                        </a:solidFill>
                      </a:endParaRPr>
                    </a:p>
                  </a:txBody>
                  <a:tcPr marT="45723" marB="45723" anchor="ctr"/>
                </a:tc>
                <a:tc>
                  <a:txBody>
                    <a:bodyPr/>
                    <a:lstStyle/>
                    <a:p>
                      <a:pPr algn="ctr"/>
                      <a:r>
                        <a:rPr lang="en-US" sz="2000" b="1" dirty="0" smtClean="0">
                          <a:solidFill>
                            <a:schemeClr val="bg1"/>
                          </a:solidFill>
                        </a:rPr>
                        <a:t>2007</a:t>
                      </a:r>
                      <a:endParaRPr lang="en-US" sz="2000" b="1" dirty="0">
                        <a:solidFill>
                          <a:schemeClr val="bg1"/>
                        </a:solidFill>
                      </a:endParaRPr>
                    </a:p>
                  </a:txBody>
                  <a:tcPr marT="45723" marB="45723" anchor="ctr"/>
                </a:tc>
                <a:tc>
                  <a:txBody>
                    <a:bodyPr/>
                    <a:lstStyle/>
                    <a:p>
                      <a:pPr algn="ctr"/>
                      <a:r>
                        <a:rPr lang="en-US" sz="2000" b="1" dirty="0" smtClean="0">
                          <a:solidFill>
                            <a:schemeClr val="bg1"/>
                          </a:solidFill>
                        </a:rPr>
                        <a:t>2008</a:t>
                      </a:r>
                      <a:endParaRPr lang="en-US" sz="2000" b="1" dirty="0">
                        <a:solidFill>
                          <a:schemeClr val="bg1"/>
                        </a:solidFill>
                      </a:endParaRPr>
                    </a:p>
                  </a:txBody>
                  <a:tcPr marT="45723" marB="45723" anchor="ctr"/>
                </a:tc>
                <a:tc>
                  <a:txBody>
                    <a:bodyPr/>
                    <a:lstStyle/>
                    <a:p>
                      <a:pPr algn="ctr"/>
                      <a:r>
                        <a:rPr lang="en-US" sz="2000" b="1" dirty="0" smtClean="0">
                          <a:solidFill>
                            <a:schemeClr val="bg1"/>
                          </a:solidFill>
                        </a:rPr>
                        <a:t>2009</a:t>
                      </a:r>
                      <a:endParaRPr lang="en-US" sz="2000" b="1" dirty="0">
                        <a:solidFill>
                          <a:schemeClr val="bg1"/>
                        </a:solidFill>
                      </a:endParaRPr>
                    </a:p>
                  </a:txBody>
                  <a:tcPr marT="45723" marB="45723" anchor="ctr"/>
                </a:tc>
                <a:tc>
                  <a:txBody>
                    <a:bodyPr/>
                    <a:lstStyle/>
                    <a:p>
                      <a:pPr algn="ctr"/>
                      <a:r>
                        <a:rPr lang="en-US" sz="2000" b="1" dirty="0" smtClean="0">
                          <a:solidFill>
                            <a:schemeClr val="bg1"/>
                          </a:solidFill>
                        </a:rPr>
                        <a:t>2010</a:t>
                      </a:r>
                      <a:endParaRPr lang="en-US" sz="2000" b="1" dirty="0">
                        <a:solidFill>
                          <a:schemeClr val="bg1"/>
                        </a:solidFill>
                      </a:endParaRPr>
                    </a:p>
                  </a:txBody>
                  <a:tcPr marT="45723" marB="45723" anchor="ctr"/>
                </a:tc>
                <a:tc>
                  <a:txBody>
                    <a:bodyPr/>
                    <a:lstStyle/>
                    <a:p>
                      <a:pPr algn="ctr"/>
                      <a:r>
                        <a:rPr lang="en-US" sz="2000" b="1" dirty="0" smtClean="0">
                          <a:solidFill>
                            <a:schemeClr val="bg1"/>
                          </a:solidFill>
                        </a:rPr>
                        <a:t>2011</a:t>
                      </a:r>
                      <a:endParaRPr lang="en-US" sz="2000" b="1" dirty="0">
                        <a:solidFill>
                          <a:schemeClr val="bg1"/>
                        </a:solidFill>
                      </a:endParaRPr>
                    </a:p>
                  </a:txBody>
                  <a:tcPr marT="45723" marB="45723" anchor="ctr"/>
                </a:tc>
                <a:tc>
                  <a:txBody>
                    <a:bodyPr/>
                    <a:lstStyle/>
                    <a:p>
                      <a:pPr algn="ctr"/>
                      <a:r>
                        <a:rPr lang="en-US" sz="2000" b="1" dirty="0" smtClean="0">
                          <a:solidFill>
                            <a:schemeClr val="bg1"/>
                          </a:solidFill>
                        </a:rPr>
                        <a:t>2012</a:t>
                      </a:r>
                      <a:endParaRPr lang="en-US" sz="2000" b="1" dirty="0">
                        <a:solidFill>
                          <a:schemeClr val="bg1"/>
                        </a:solidFill>
                      </a:endParaRPr>
                    </a:p>
                  </a:txBody>
                  <a:tcPr marT="45723" marB="45723" anchor="ctr"/>
                </a:tc>
              </a:tr>
              <a:tr h="628496">
                <a:tc>
                  <a:txBody>
                    <a:bodyPr/>
                    <a:lstStyle/>
                    <a:p>
                      <a:pPr algn="l"/>
                      <a:r>
                        <a:rPr lang="en-US" sz="1500" b="1" dirty="0" smtClean="0"/>
                        <a:t>2003-05</a:t>
                      </a:r>
                      <a:endParaRPr lang="en-US" sz="1500" b="1" dirty="0"/>
                    </a:p>
                  </a:txBody>
                  <a:tcPr marT="45723" marB="45723" anchor="ctr"/>
                </a:tc>
                <a:tc>
                  <a:txBody>
                    <a:bodyPr/>
                    <a:lstStyle/>
                    <a:p>
                      <a:pPr algn="ctr"/>
                      <a:r>
                        <a:rPr lang="en-US" sz="1800" b="1" dirty="0" smtClean="0">
                          <a:solidFill>
                            <a:schemeClr val="bg1">
                              <a:lumMod val="75000"/>
                              <a:lumOff val="25000"/>
                            </a:schemeClr>
                          </a:solidFill>
                        </a:rPr>
                        <a:t>257</a:t>
                      </a:r>
                      <a:endParaRPr lang="en-US" sz="1800" b="1" dirty="0">
                        <a:solidFill>
                          <a:schemeClr val="bg1">
                            <a:lumMod val="75000"/>
                            <a:lumOff val="25000"/>
                          </a:schemeClr>
                        </a:solidFill>
                      </a:endParaRPr>
                    </a:p>
                  </a:txBody>
                  <a:tcPr marT="45723" marB="45723" anchor="ctr"/>
                </a:tc>
                <a:tc>
                  <a:txBody>
                    <a:bodyPr/>
                    <a:lstStyle/>
                    <a:p>
                      <a:pPr algn="ctr"/>
                      <a:endParaRPr lang="en-US" sz="1800" dirty="0">
                        <a:solidFill>
                          <a:schemeClr val="bg1">
                            <a:lumMod val="75000"/>
                            <a:lumOff val="25000"/>
                          </a:schemeClr>
                        </a:solidFill>
                      </a:endParaRPr>
                    </a:p>
                  </a:txBody>
                  <a:tcPr marT="45723" marB="45723" anchor="ctr"/>
                </a:tc>
                <a:tc>
                  <a:txBody>
                    <a:bodyPr/>
                    <a:lstStyle/>
                    <a:p>
                      <a:pPr algn="ctr"/>
                      <a:endParaRPr lang="en-US" sz="1800" dirty="0">
                        <a:solidFill>
                          <a:schemeClr val="bg1">
                            <a:lumMod val="75000"/>
                            <a:lumOff val="25000"/>
                          </a:schemeClr>
                        </a:solidFill>
                      </a:endParaRPr>
                    </a:p>
                  </a:txBody>
                  <a:tcPr marT="45723" marB="45723" anchor="ctr"/>
                </a:tc>
                <a:tc>
                  <a:txBody>
                    <a:bodyPr/>
                    <a:lstStyle/>
                    <a:p>
                      <a:pPr algn="ctr"/>
                      <a:endParaRPr lang="en-US" sz="1800" dirty="0">
                        <a:solidFill>
                          <a:schemeClr val="bg1">
                            <a:lumMod val="75000"/>
                            <a:lumOff val="25000"/>
                          </a:schemeClr>
                        </a:solidFill>
                      </a:endParaRPr>
                    </a:p>
                  </a:txBody>
                  <a:tcPr marT="45723" marB="45723" anchor="ctr"/>
                </a:tc>
                <a:tc>
                  <a:txBody>
                    <a:bodyPr/>
                    <a:lstStyle/>
                    <a:p>
                      <a:pPr algn="ctr"/>
                      <a:endParaRPr lang="en-US" sz="1800" dirty="0">
                        <a:solidFill>
                          <a:schemeClr val="bg1">
                            <a:lumMod val="75000"/>
                            <a:lumOff val="25000"/>
                          </a:schemeClr>
                        </a:solidFill>
                      </a:endParaRPr>
                    </a:p>
                  </a:txBody>
                  <a:tcPr marT="45723" marB="45723" anchor="ctr"/>
                </a:tc>
                <a:tc>
                  <a:txBody>
                    <a:bodyPr/>
                    <a:lstStyle/>
                    <a:p>
                      <a:pPr algn="ctr"/>
                      <a:endParaRPr lang="en-US" sz="1800" dirty="0">
                        <a:solidFill>
                          <a:schemeClr val="bg1">
                            <a:lumMod val="75000"/>
                            <a:lumOff val="25000"/>
                          </a:schemeClr>
                        </a:solidFill>
                      </a:endParaRPr>
                    </a:p>
                  </a:txBody>
                  <a:tcPr marT="45723" marB="45723" anchor="ctr"/>
                </a:tc>
                <a:tc>
                  <a:txBody>
                    <a:bodyPr/>
                    <a:lstStyle/>
                    <a:p>
                      <a:pPr algn="ctr"/>
                      <a:endParaRPr lang="en-US" sz="1800" dirty="0">
                        <a:solidFill>
                          <a:schemeClr val="bg1">
                            <a:lumMod val="75000"/>
                            <a:lumOff val="25000"/>
                          </a:schemeClr>
                        </a:solidFill>
                      </a:endParaRPr>
                    </a:p>
                  </a:txBody>
                  <a:tcPr marT="45723" marB="45723" anchor="ctr"/>
                </a:tc>
              </a:tr>
              <a:tr h="762000">
                <a:tc>
                  <a:txBody>
                    <a:bodyPr/>
                    <a:lstStyle/>
                    <a:p>
                      <a:pPr algn="ctr"/>
                      <a:r>
                        <a:rPr lang="en-US" sz="1800" b="1" dirty="0" smtClean="0"/>
                        <a:t>2006</a:t>
                      </a:r>
                      <a:endParaRPr lang="en-US" sz="1800" b="1" dirty="0"/>
                    </a:p>
                  </a:txBody>
                  <a:tcPr marT="45723" marB="45723" anchor="ctr"/>
                </a:tc>
                <a:tc>
                  <a:txBody>
                    <a:bodyPr/>
                    <a:lstStyle/>
                    <a:p>
                      <a:pPr algn="ctr"/>
                      <a:r>
                        <a:rPr lang="en-US" sz="1800" dirty="0" smtClean="0">
                          <a:solidFill>
                            <a:srgbClr val="FF0000"/>
                          </a:solidFill>
                        </a:rPr>
                        <a:t>290</a:t>
                      </a:r>
                      <a:endParaRPr lang="en-US" sz="1800" dirty="0">
                        <a:solidFill>
                          <a:srgbClr val="FF0000"/>
                        </a:solidFill>
                      </a:endParaRPr>
                    </a:p>
                  </a:txBody>
                  <a:tcPr marT="45723" marB="45723" anchor="ctr"/>
                </a:tc>
                <a:tc>
                  <a:txBody>
                    <a:bodyPr/>
                    <a:lstStyle/>
                    <a:p>
                      <a:pPr algn="ctr"/>
                      <a:endParaRPr lang="en-US" sz="1800" dirty="0"/>
                    </a:p>
                  </a:txBody>
                  <a:tcPr marT="45723" marB="45723" anchor="ctr"/>
                </a:tc>
                <a:tc>
                  <a:txBody>
                    <a:bodyPr/>
                    <a:lstStyle/>
                    <a:p>
                      <a:pPr algn="ctr"/>
                      <a:r>
                        <a:rPr lang="en-US" sz="1800" b="1" dirty="0" smtClean="0">
                          <a:solidFill>
                            <a:srgbClr val="00B050"/>
                          </a:solidFill>
                        </a:rPr>
                        <a:t>47  </a:t>
                      </a:r>
                      <a:endParaRPr lang="en-US" sz="1800" dirty="0">
                        <a:solidFill>
                          <a:srgbClr val="00B050"/>
                        </a:solidFill>
                      </a:endParaRPr>
                    </a:p>
                  </a:txBody>
                  <a:tcPr marT="45723" marB="45723" anchor="ctr">
                    <a:solidFill>
                      <a:schemeClr val="accent2">
                        <a:lumMod val="40000"/>
                        <a:lumOff val="60000"/>
                      </a:schemeClr>
                    </a:solidFill>
                  </a:tcPr>
                </a:tc>
                <a:tc>
                  <a:txBody>
                    <a:bodyPr/>
                    <a:lstStyle/>
                    <a:p>
                      <a:pPr algn="ctr"/>
                      <a:endParaRPr lang="en-US" sz="1800" dirty="0"/>
                    </a:p>
                  </a:txBody>
                  <a:tcPr marT="45723" marB="45723" anchor="ctr"/>
                </a:tc>
                <a:tc>
                  <a:txBody>
                    <a:bodyPr/>
                    <a:lstStyle/>
                    <a:p>
                      <a:pPr algn="ctr"/>
                      <a:r>
                        <a:rPr lang="en-US" sz="1800" b="1" dirty="0" smtClean="0">
                          <a:solidFill>
                            <a:srgbClr val="7030A0"/>
                          </a:solidFill>
                        </a:rPr>
                        <a:t>55</a:t>
                      </a:r>
                      <a:endParaRPr lang="en-US" sz="1800" b="1" dirty="0">
                        <a:solidFill>
                          <a:srgbClr val="7030A0"/>
                        </a:solidFill>
                      </a:endParaRPr>
                    </a:p>
                  </a:txBody>
                  <a:tcPr marT="45723" marB="45723" anchor="ctr"/>
                </a:tc>
                <a:tc>
                  <a:txBody>
                    <a:bodyPr/>
                    <a:lstStyle/>
                    <a:p>
                      <a:pPr algn="ctr"/>
                      <a:endParaRPr lang="en-US" sz="1800" dirty="0"/>
                    </a:p>
                  </a:txBody>
                  <a:tcPr marT="45723" marB="45723" anchor="ctr"/>
                </a:tc>
                <a:tc>
                  <a:txBody>
                    <a:bodyPr/>
                    <a:lstStyle/>
                    <a:p>
                      <a:pPr algn="ctr"/>
                      <a:endParaRPr lang="en-US" sz="1800" dirty="0"/>
                    </a:p>
                  </a:txBody>
                  <a:tcPr marT="45723" marB="45723" anchor="ctr"/>
                </a:tc>
              </a:tr>
              <a:tr h="801012">
                <a:tc>
                  <a:txBody>
                    <a:bodyPr/>
                    <a:lstStyle/>
                    <a:p>
                      <a:pPr algn="ctr"/>
                      <a:r>
                        <a:rPr lang="en-US" sz="1800" b="1" dirty="0" smtClean="0"/>
                        <a:t>2007</a:t>
                      </a:r>
                      <a:endParaRPr lang="en-US" sz="1800" b="1" dirty="0"/>
                    </a:p>
                  </a:txBody>
                  <a:tcPr marT="45723" marB="45723" anchor="ctr"/>
                </a:tc>
                <a:tc>
                  <a:txBody>
                    <a:bodyPr/>
                    <a:lstStyle/>
                    <a:p>
                      <a:pPr algn="ctr"/>
                      <a:endParaRPr lang="en-US" sz="1800" dirty="0"/>
                    </a:p>
                  </a:txBody>
                  <a:tcPr marT="45723" marB="45723" anchor="ctr"/>
                </a:tc>
                <a:tc>
                  <a:txBody>
                    <a:bodyPr/>
                    <a:lstStyle/>
                    <a:p>
                      <a:pPr algn="ctr"/>
                      <a:r>
                        <a:rPr lang="en-US" sz="1800" dirty="0" smtClean="0">
                          <a:solidFill>
                            <a:srgbClr val="FF0000"/>
                          </a:solidFill>
                        </a:rPr>
                        <a:t>185</a:t>
                      </a:r>
                      <a:endParaRPr lang="en-US" sz="1800" dirty="0">
                        <a:solidFill>
                          <a:srgbClr val="FF0000"/>
                        </a:solidFill>
                      </a:endParaRPr>
                    </a:p>
                  </a:txBody>
                  <a:tcPr marT="45723" marB="45723" anchor="ctr"/>
                </a:tc>
                <a:tc>
                  <a:txBody>
                    <a:bodyPr/>
                    <a:lstStyle/>
                    <a:p>
                      <a:pPr algn="ctr"/>
                      <a:endParaRPr lang="en-US" sz="1800" dirty="0"/>
                    </a:p>
                  </a:txBody>
                  <a:tcPr marT="45723" marB="45723" anchor="ctr"/>
                </a:tc>
                <a:tc>
                  <a:txBody>
                    <a:bodyPr/>
                    <a:lstStyle/>
                    <a:p>
                      <a:pPr algn="ctr"/>
                      <a:r>
                        <a:rPr lang="en-US" sz="1800" b="1" dirty="0" smtClean="0">
                          <a:solidFill>
                            <a:srgbClr val="00B050"/>
                          </a:solidFill>
                        </a:rPr>
                        <a:t>55</a:t>
                      </a:r>
                      <a:endParaRPr lang="en-US" sz="1800" b="1" dirty="0">
                        <a:solidFill>
                          <a:srgbClr val="00B050"/>
                        </a:solidFill>
                      </a:endParaRPr>
                    </a:p>
                  </a:txBody>
                  <a:tcPr marT="45723" marB="45723" anchor="ctr">
                    <a:solidFill>
                      <a:schemeClr val="accent2">
                        <a:lumMod val="40000"/>
                        <a:lumOff val="60000"/>
                      </a:schemeClr>
                    </a:solidFill>
                  </a:tcPr>
                </a:tc>
                <a:tc>
                  <a:txBody>
                    <a:bodyPr/>
                    <a:lstStyle/>
                    <a:p>
                      <a:pPr algn="ctr"/>
                      <a:endParaRPr lang="en-US" sz="1800" dirty="0"/>
                    </a:p>
                  </a:txBody>
                  <a:tcPr marT="45723" marB="45723" anchor="ctr"/>
                </a:tc>
                <a:tc>
                  <a:txBody>
                    <a:bodyPr/>
                    <a:lstStyle/>
                    <a:p>
                      <a:pPr algn="ctr"/>
                      <a:r>
                        <a:rPr lang="en-US" sz="1800" b="1" dirty="0" smtClean="0">
                          <a:solidFill>
                            <a:srgbClr val="7030A0"/>
                          </a:solidFill>
                        </a:rPr>
                        <a:t>57</a:t>
                      </a:r>
                      <a:endParaRPr lang="en-US" sz="1800" b="1" dirty="0">
                        <a:solidFill>
                          <a:srgbClr val="7030A0"/>
                        </a:solidFill>
                      </a:endParaRPr>
                    </a:p>
                  </a:txBody>
                  <a:tcPr marT="45723" marB="45723" anchor="ctr"/>
                </a:tc>
                <a:tc>
                  <a:txBody>
                    <a:bodyPr/>
                    <a:lstStyle/>
                    <a:p>
                      <a:pPr algn="ctr"/>
                      <a:endParaRPr lang="en-US" sz="1800" dirty="0"/>
                    </a:p>
                  </a:txBody>
                  <a:tcPr marT="45723" marB="45723" anchor="ctr"/>
                </a:tc>
              </a:tr>
              <a:tr h="838200">
                <a:tc>
                  <a:txBody>
                    <a:bodyPr/>
                    <a:lstStyle/>
                    <a:p>
                      <a:pPr algn="ctr"/>
                      <a:r>
                        <a:rPr lang="en-US" sz="1800" b="1" dirty="0" smtClean="0"/>
                        <a:t>2008</a:t>
                      </a:r>
                      <a:endParaRPr lang="en-US" sz="1800" b="1" dirty="0"/>
                    </a:p>
                  </a:txBody>
                  <a:tcPr marT="45723" marB="45723" anchor="ctr"/>
                </a:tc>
                <a:tc>
                  <a:txBody>
                    <a:bodyPr/>
                    <a:lstStyle/>
                    <a:p>
                      <a:pPr algn="ctr"/>
                      <a:endParaRPr lang="en-US" sz="1800" dirty="0"/>
                    </a:p>
                  </a:txBody>
                  <a:tcPr marT="45723" marB="45723" anchor="ctr"/>
                </a:tc>
                <a:tc>
                  <a:txBody>
                    <a:bodyPr/>
                    <a:lstStyle/>
                    <a:p>
                      <a:pPr algn="ctr"/>
                      <a:endParaRPr lang="en-US" sz="1800" dirty="0"/>
                    </a:p>
                  </a:txBody>
                  <a:tcPr marT="45723" marB="45723" anchor="ctr"/>
                </a:tc>
                <a:tc>
                  <a:txBody>
                    <a:bodyPr/>
                    <a:lstStyle/>
                    <a:p>
                      <a:pPr algn="ctr"/>
                      <a:r>
                        <a:rPr lang="en-US" sz="1800" dirty="0" smtClean="0">
                          <a:solidFill>
                            <a:srgbClr val="FF0000"/>
                          </a:solidFill>
                        </a:rPr>
                        <a:t>195</a:t>
                      </a:r>
                      <a:endParaRPr lang="en-US" sz="1800" dirty="0"/>
                    </a:p>
                  </a:txBody>
                  <a:tcPr marT="45723" marB="45723" anchor="ctr"/>
                </a:tc>
                <a:tc>
                  <a:txBody>
                    <a:bodyPr/>
                    <a:lstStyle/>
                    <a:p>
                      <a:pPr algn="ctr"/>
                      <a:endParaRPr lang="en-US" sz="1800" dirty="0"/>
                    </a:p>
                  </a:txBody>
                  <a:tcPr marT="45723" marB="45723" anchor="ctr"/>
                </a:tc>
                <a:tc>
                  <a:txBody>
                    <a:bodyPr/>
                    <a:lstStyle/>
                    <a:p>
                      <a:pPr algn="ctr"/>
                      <a:r>
                        <a:rPr lang="en-US" sz="1800" b="1" dirty="0" smtClean="0">
                          <a:solidFill>
                            <a:srgbClr val="00B050"/>
                          </a:solidFill>
                        </a:rPr>
                        <a:t>45</a:t>
                      </a:r>
                    </a:p>
                    <a:p>
                      <a:pPr algn="ctr"/>
                      <a:r>
                        <a:rPr lang="en-US" sz="1800" b="1" dirty="0" smtClean="0">
                          <a:solidFill>
                            <a:srgbClr val="00B050"/>
                          </a:solidFill>
                        </a:rPr>
                        <a:t>(103)</a:t>
                      </a:r>
                      <a:endParaRPr lang="en-US" sz="1800" b="1" dirty="0">
                        <a:solidFill>
                          <a:srgbClr val="00B050"/>
                        </a:solidFill>
                      </a:endParaRPr>
                    </a:p>
                  </a:txBody>
                  <a:tcPr marT="45723" marB="45723" anchor="ctr">
                    <a:solidFill>
                      <a:schemeClr val="accent2">
                        <a:lumMod val="40000"/>
                        <a:lumOff val="60000"/>
                      </a:schemeClr>
                    </a:solidFill>
                  </a:tcPr>
                </a:tc>
                <a:tc>
                  <a:txBody>
                    <a:bodyPr/>
                    <a:lstStyle/>
                    <a:p>
                      <a:pPr algn="ctr"/>
                      <a:endParaRPr lang="en-US" sz="1800" dirty="0"/>
                    </a:p>
                  </a:txBody>
                  <a:tcPr marT="45723" marB="45723" anchor="ctr"/>
                </a:tc>
                <a:tc>
                  <a:txBody>
                    <a:bodyPr/>
                    <a:lstStyle/>
                    <a:p>
                      <a:pPr algn="ctr"/>
                      <a:r>
                        <a:rPr lang="en-US" sz="1800" b="1" dirty="0" smtClean="0">
                          <a:solidFill>
                            <a:srgbClr val="7030A0"/>
                          </a:solidFill>
                        </a:rPr>
                        <a:t>116</a:t>
                      </a:r>
                      <a:r>
                        <a:rPr lang="en-US" sz="1800" b="1" baseline="0" dirty="0" smtClean="0">
                          <a:solidFill>
                            <a:srgbClr val="7030A0"/>
                          </a:solidFill>
                        </a:rPr>
                        <a:t>   </a:t>
                      </a:r>
                      <a:endParaRPr lang="en-US" sz="1800" b="1" dirty="0">
                        <a:solidFill>
                          <a:srgbClr val="7030A0"/>
                        </a:solidFill>
                      </a:endParaRPr>
                    </a:p>
                  </a:txBody>
                  <a:tcPr marT="45723" marB="45723" anchor="ctr"/>
                </a:tc>
              </a:tr>
              <a:tr h="274320">
                <a:tc gridSpan="8">
                  <a:txBody>
                    <a:bodyPr/>
                    <a:lstStyle/>
                    <a:p>
                      <a:pPr algn="ctr"/>
                      <a:endParaRPr lang="en-US" sz="1800" b="1" dirty="0"/>
                    </a:p>
                  </a:txBody>
                  <a:tcPr marT="45723" marB="45723" anchor="ctr"/>
                </a:tc>
                <a:tc hMerge="1">
                  <a:txBody>
                    <a:bodyPr/>
                    <a:lstStyle/>
                    <a:p>
                      <a:pPr algn="ctr"/>
                      <a:endParaRPr lang="en-US" sz="1800" dirty="0"/>
                    </a:p>
                  </a:txBody>
                  <a:tcPr marT="45723" marB="45723" anchor="ctr"/>
                </a:tc>
                <a:tc hMerge="1">
                  <a:txBody>
                    <a:bodyPr/>
                    <a:lstStyle/>
                    <a:p>
                      <a:pPr algn="ctr"/>
                      <a:endParaRPr lang="en-US" sz="1800" dirty="0"/>
                    </a:p>
                  </a:txBody>
                  <a:tcPr marT="45723" marB="45723" anchor="ctr"/>
                </a:tc>
                <a:tc hMerge="1">
                  <a:txBody>
                    <a:bodyPr/>
                    <a:lstStyle/>
                    <a:p>
                      <a:pPr algn="ctr"/>
                      <a:endParaRPr lang="en-US" sz="1800" dirty="0"/>
                    </a:p>
                  </a:txBody>
                  <a:tcPr marT="45723" marB="45723" anchor="ctr"/>
                </a:tc>
                <a:tc hMerge="1">
                  <a:txBody>
                    <a:bodyPr/>
                    <a:lstStyle/>
                    <a:p>
                      <a:pPr algn="ctr"/>
                      <a:endParaRPr lang="en-US" sz="1800" dirty="0"/>
                    </a:p>
                  </a:txBody>
                  <a:tcPr marT="45723" marB="45723" anchor="ctr"/>
                </a:tc>
                <a:tc hMerge="1">
                  <a:txBody>
                    <a:bodyPr/>
                    <a:lstStyle/>
                    <a:p>
                      <a:pPr algn="ctr"/>
                      <a:endParaRPr lang="en-US" sz="1800" b="1" dirty="0">
                        <a:solidFill>
                          <a:srgbClr val="00B050"/>
                        </a:solidFill>
                      </a:endParaRPr>
                    </a:p>
                  </a:txBody>
                  <a:tcPr marT="45723" marB="45723" anchor="ctr">
                    <a:solidFill>
                      <a:schemeClr val="accent2">
                        <a:lumMod val="40000"/>
                        <a:lumOff val="60000"/>
                      </a:schemeClr>
                    </a:solidFill>
                  </a:tcPr>
                </a:tc>
                <a:tc hMerge="1">
                  <a:txBody>
                    <a:bodyPr/>
                    <a:lstStyle/>
                    <a:p>
                      <a:pPr algn="ctr"/>
                      <a:endParaRPr lang="en-US" sz="1800" dirty="0"/>
                    </a:p>
                  </a:txBody>
                  <a:tcPr marT="45723" marB="45723" anchor="ctr"/>
                </a:tc>
                <a:tc hMerge="1">
                  <a:txBody>
                    <a:bodyPr/>
                    <a:lstStyle/>
                    <a:p>
                      <a:pPr algn="ctr"/>
                      <a:endParaRPr lang="en-US" sz="1800" b="1" dirty="0">
                        <a:solidFill>
                          <a:srgbClr val="7030A0"/>
                        </a:solidFill>
                      </a:endParaRPr>
                    </a:p>
                  </a:txBody>
                  <a:tcPr marT="45723" marB="45723" anchor="ctr"/>
                </a:tc>
              </a:tr>
            </a:tbl>
          </a:graphicData>
        </a:graphic>
      </p:graphicFrame>
      <p:cxnSp>
        <p:nvCxnSpPr>
          <p:cNvPr id="7" name="Straight Arrow Connector 6"/>
          <p:cNvCxnSpPr/>
          <p:nvPr/>
        </p:nvCxnSpPr>
        <p:spPr>
          <a:xfrm>
            <a:off x="2209800" y="4428144"/>
            <a:ext cx="14478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4267200" y="4428144"/>
            <a:ext cx="16002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3200400" y="5219778"/>
            <a:ext cx="1538151"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5334000" y="5185284"/>
            <a:ext cx="16002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flipV="1">
            <a:off x="4267200" y="5843954"/>
            <a:ext cx="1660070" cy="9964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a:off x="6477000" y="5843954"/>
            <a:ext cx="1524000" cy="152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V="1">
            <a:off x="6477000" y="5996354"/>
            <a:ext cx="1447800" cy="76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6406530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Student Views of College</a:t>
            </a:r>
            <a:br>
              <a:rPr lang="en-US" dirty="0" smtClean="0"/>
            </a:br>
            <a:r>
              <a:rPr lang="en-US" dirty="0" smtClean="0"/>
              <a:t>at Entry Pre- and Post-Katrina </a:t>
            </a:r>
            <a:endParaRPr lang="en-US" dirty="0"/>
          </a:p>
        </p:txBody>
      </p:sp>
      <p:sp>
        <p:nvSpPr>
          <p:cNvPr id="3" name="Content Placeholder 2"/>
          <p:cNvSpPr>
            <a:spLocks noGrp="1"/>
          </p:cNvSpPr>
          <p:nvPr>
            <p:ph idx="1"/>
          </p:nvPr>
        </p:nvSpPr>
        <p:spPr/>
        <p:txBody>
          <a:bodyPr>
            <a:normAutofit/>
          </a:bodyPr>
          <a:lstStyle/>
          <a:p>
            <a:endParaRPr lang="en-US" dirty="0" smtClean="0"/>
          </a:p>
          <a:p>
            <a:r>
              <a:rPr lang="en-US" dirty="0" smtClean="0"/>
              <a:t>Students who had entered the University in the years prior to Katrina described their </a:t>
            </a:r>
            <a:r>
              <a:rPr lang="en-US" b="1" dirty="0" smtClean="0"/>
              <a:t>reasons for choosing Tulane and their expectations for college </a:t>
            </a:r>
            <a:r>
              <a:rPr lang="en-US" dirty="0" smtClean="0"/>
              <a:t>differently than did students entering after the storm, who placed greater emphasis on  community service and rebuilding New Orleans. </a:t>
            </a:r>
          </a:p>
          <a:p>
            <a:pPr marL="137160" indent="0">
              <a:buNone/>
            </a:pPr>
            <a:endParaRPr lang="en-US" dirty="0" smtClean="0"/>
          </a:p>
        </p:txBody>
      </p:sp>
    </p:spTree>
    <p:extLst>
      <p:ext uri="{BB962C8B-B14F-4D97-AF65-F5344CB8AC3E}">
        <p14:creationId xmlns:p14="http://schemas.microsoft.com/office/powerpoint/2010/main" val="61918192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8229600" cy="1143000"/>
          </a:xfrm>
        </p:spPr>
        <p:txBody>
          <a:bodyPr>
            <a:noAutofit/>
          </a:bodyPr>
          <a:lstStyle/>
          <a:p>
            <a:r>
              <a:rPr lang="en-US" sz="3600" dirty="0"/>
              <a:t>Incoming Students’ </a:t>
            </a:r>
            <a:r>
              <a:rPr lang="en-US" sz="3600" dirty="0" smtClean="0"/>
              <a:t>Views of the Public Service Graduation Requirement</a:t>
            </a:r>
            <a:endParaRPr lang="en-US" sz="3600" dirty="0"/>
          </a:p>
        </p:txBody>
      </p:sp>
      <p:sp>
        <p:nvSpPr>
          <p:cNvPr id="3" name="Content Placeholder 2"/>
          <p:cNvSpPr>
            <a:spLocks noGrp="1"/>
          </p:cNvSpPr>
          <p:nvPr>
            <p:ph idx="1"/>
          </p:nvPr>
        </p:nvSpPr>
        <p:spPr>
          <a:xfrm>
            <a:off x="457200" y="2438400"/>
            <a:ext cx="8229600" cy="3870960"/>
          </a:xfrm>
        </p:spPr>
        <p:txBody>
          <a:bodyPr/>
          <a:lstStyle/>
          <a:p>
            <a:r>
              <a:rPr lang="en-US" dirty="0" smtClean="0"/>
              <a:t>Students’ views of the graduation requirement were positive (only 6.6% expressed negative views) as were their plans for involvement in the community (only 16% planned to limit service to just what was required). These views were similar for all three waves of students and were maintained after two years at the university.  </a:t>
            </a:r>
          </a:p>
        </p:txBody>
      </p:sp>
    </p:spTree>
    <p:extLst>
      <p:ext uri="{BB962C8B-B14F-4D97-AF65-F5344CB8AC3E}">
        <p14:creationId xmlns:p14="http://schemas.microsoft.com/office/powerpoint/2010/main" val="36294310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229600" cy="1143000"/>
          </a:xfrm>
        </p:spPr>
        <p:txBody>
          <a:bodyPr>
            <a:normAutofit fontScale="90000"/>
          </a:bodyPr>
          <a:lstStyle/>
          <a:p>
            <a:r>
              <a:rPr lang="en-US" dirty="0" smtClean="0"/>
              <a:t>After Two Years: </a:t>
            </a:r>
            <a:br>
              <a:rPr lang="en-US" dirty="0" smtClean="0"/>
            </a:br>
            <a:r>
              <a:rPr lang="en-US" dirty="0" smtClean="0"/>
              <a:t>Stability of Civic Attitudes</a:t>
            </a:r>
            <a:endParaRPr lang="en-US" dirty="0"/>
          </a:p>
        </p:txBody>
      </p:sp>
      <p:sp>
        <p:nvSpPr>
          <p:cNvPr id="3" name="Content Placeholder 2"/>
          <p:cNvSpPr>
            <a:spLocks noGrp="1"/>
          </p:cNvSpPr>
          <p:nvPr>
            <p:ph idx="1"/>
          </p:nvPr>
        </p:nvSpPr>
        <p:spPr>
          <a:xfrm>
            <a:off x="457200" y="1981200"/>
            <a:ext cx="8229600" cy="4328160"/>
          </a:xfrm>
        </p:spPr>
        <p:txBody>
          <a:bodyPr>
            <a:normAutofit/>
          </a:bodyPr>
          <a:lstStyle/>
          <a:p>
            <a:r>
              <a:rPr lang="en-US" dirty="0" smtClean="0"/>
              <a:t>Students remain positive about the public service requirement, both in terms of their evaluations and plans for or actual involvement in community service. </a:t>
            </a:r>
          </a:p>
          <a:p>
            <a:r>
              <a:rPr lang="en-US" dirty="0" smtClean="0"/>
              <a:t>Students show stability in civic attitudes, knowledge, and skills from college entry to two years later, with high correlations (ranging from .55 to .75, </a:t>
            </a:r>
            <a:r>
              <a:rPr lang="en-US" i="1" dirty="0" smtClean="0"/>
              <a:t>p</a:t>
            </a:r>
            <a:r>
              <a:rPr lang="en-US" dirty="0" smtClean="0"/>
              <a:t> &lt;.001) between initial and second survey responses.  </a:t>
            </a:r>
          </a:p>
        </p:txBody>
      </p:sp>
    </p:spTree>
    <p:extLst>
      <p:ext uri="{BB962C8B-B14F-4D97-AF65-F5344CB8AC3E}">
        <p14:creationId xmlns:p14="http://schemas.microsoft.com/office/powerpoint/2010/main" val="125493696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27098</TotalTime>
  <Words>1852</Words>
  <Application>Microsoft Office PowerPoint</Application>
  <PresentationFormat>On-screen Show (4:3)</PresentationFormat>
  <Paragraphs>290</Paragraphs>
  <Slides>27</Slides>
  <Notes>2</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Apex</vt:lpstr>
      <vt:lpstr>PowerPoint Presentation</vt:lpstr>
      <vt:lpstr>        Factors Affecting Change over Time  in College Students’  Civic  Attitudes, Knowledge and Skills</vt:lpstr>
      <vt:lpstr>What We’ll Do Today… </vt:lpstr>
      <vt:lpstr>Tulane University Since Katrina  </vt:lpstr>
      <vt:lpstr>Research with Tulane Students </vt:lpstr>
      <vt:lpstr>Learning about Student Participation: Research Design </vt:lpstr>
      <vt:lpstr>Student Views of College at Entry Pre- and Post-Katrina </vt:lpstr>
      <vt:lpstr>Incoming Students’ Views of the Public Service Graduation Requirement</vt:lpstr>
      <vt:lpstr>After Two Years:  Stability of Civic Attitudes</vt:lpstr>
      <vt:lpstr>Changes over time in Civic Attitudes or Self-assessments  </vt:lpstr>
      <vt:lpstr>Service-learning Course Influences on Students’ Views </vt:lpstr>
      <vt:lpstr>Describing Students’ Service-learning Experiences:  1) Course Quality  </vt:lpstr>
      <vt:lpstr>Describing Students’ Service-learning Experiences: 2) Charity – Social Change </vt:lpstr>
      <vt:lpstr>Students’ Ratings of Service-learning Course Characteristics </vt:lpstr>
      <vt:lpstr>Improvements in S-L Course Quality Ratings over Time </vt:lpstr>
      <vt:lpstr>Summary: Characterizing Service-learning Courses </vt:lpstr>
      <vt:lpstr>Learning Outcomes from Service-learning Participation (1)  </vt:lpstr>
      <vt:lpstr>Learning Outcomes from Service-learning Participation (2) </vt:lpstr>
      <vt:lpstr>Service-learning Outcomes  </vt:lpstr>
      <vt:lpstr>Summary: Characterizing Student Learning </vt:lpstr>
      <vt:lpstr>Do Service-learning Course Characteristics Predict Learning Outcomes? </vt:lpstr>
      <vt:lpstr>Do Service-learning Course Characteristics Predict Learning Outcomes?  </vt:lpstr>
      <vt:lpstr>Do Course Characteristics Predict Civic Attitudes and Knowledge?  </vt:lpstr>
      <vt:lpstr>Summarizing the Patterns</vt:lpstr>
      <vt:lpstr>Programmatic Emphases</vt:lpstr>
      <vt:lpstr>Questions?</vt:lpstr>
      <vt:lpstr>References </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Implementing a Public Service Graduation Requirement for University Undergraduates</dc:title>
  <dc:creator>Tech</dc:creator>
  <cp:lastModifiedBy>Barbara Moely</cp:lastModifiedBy>
  <cp:revision>228</cp:revision>
  <cp:lastPrinted>2012-09-12T22:05:55Z</cp:lastPrinted>
  <dcterms:created xsi:type="dcterms:W3CDTF">2011-09-28T22:09:17Z</dcterms:created>
  <dcterms:modified xsi:type="dcterms:W3CDTF">2012-10-23T17:16:15Z</dcterms:modified>
</cp:coreProperties>
</file>